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8" r:id="rId2"/>
    <p:sldId id="346" r:id="rId3"/>
    <p:sldId id="377" r:id="rId4"/>
    <p:sldId id="350" r:id="rId5"/>
    <p:sldId id="351" r:id="rId6"/>
    <p:sldId id="368" r:id="rId7"/>
    <p:sldId id="370" r:id="rId8"/>
    <p:sldId id="371" r:id="rId9"/>
    <p:sldId id="372" r:id="rId10"/>
    <p:sldId id="373" r:id="rId11"/>
    <p:sldId id="374" r:id="rId12"/>
    <p:sldId id="375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7" r:id="rId21"/>
    <p:sldId id="395" r:id="rId22"/>
    <p:sldId id="396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78" r:id="rId32"/>
    <p:sldId id="32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4372C4"/>
    <a:srgbClr val="949494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53F1F-4FB6-4B60-8C02-E5DA5B6B098C}" v="74" dt="2022-11-08T14:40:35.06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80"/>
    <p:restoredTop sz="67735"/>
  </p:normalViewPr>
  <p:slideViewPr>
    <p:cSldViewPr snapToGrid="0" snapToObjects="1">
      <p:cViewPr varScale="1">
        <p:scale>
          <a:sx n="91" d="100"/>
          <a:sy n="91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B5B95-98CA-D746-BAC7-F8C15C6FCBF1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F164F-55BC-E34C-BA70-4579787DC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39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164F-55BC-E34C-BA70-4579787DC0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3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8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3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1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48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53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09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What is the happens-before relation</a:t>
            </a:r>
            <a:r>
              <a:rPr lang="en-US" baseline="0" dirty="0"/>
              <a:t> between these 3 posts?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EAB4E-334F-0043-B52E-1001B85E85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55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(Assume for simplicity that users</a:t>
            </a:r>
            <a:r>
              <a:rPr lang="en-US" baseline="0" dirty="0"/>
              <a:t> all join before any messages are sent.)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3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08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i.e., wait until local clock advances past current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3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i.e., wait until local clock advances past current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5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i.e., wait until local clock advances past current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61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Totally ordered multicast is correct, but very inefficient.  Plus we couldn’t make progress when anyone in class wasn’t connected and participating in the protocol!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5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37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3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to use synchronized clocks to fix this!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0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 sz="13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275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85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30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4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9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7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5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78756"/>
            <a:ext cx="11684000" cy="6298245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600">
                <a:solidFill>
                  <a:schemeClr val="bg1"/>
                </a:solidFill>
              </a:defRPr>
            </a:lvl3pPr>
            <a:lvl4pPr>
              <a:defRPr sz="2600">
                <a:solidFill>
                  <a:schemeClr val="bg1"/>
                </a:solidFill>
              </a:defRPr>
            </a:lvl4pPr>
            <a:lvl5pPr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4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8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9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0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4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5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3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8A88C-26E7-424E-A5AB-FE8334E5988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0415B-9F55-D441-A23C-69BEFA1EA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9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01317" y="857250"/>
            <a:ext cx="6858000" cy="1790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Logical Time 2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107768" y="4137260"/>
            <a:ext cx="8245099" cy="22081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COS 316: Principles of Computer System Design</a:t>
            </a:r>
          </a:p>
          <a:p>
            <a:pPr marL="0" indent="0" algn="ctr">
              <a:buNone/>
            </a:pPr>
            <a:endParaRPr lang="en-US" dirty="0">
              <a:cs typeface="Calibri"/>
            </a:endParaRPr>
          </a:p>
          <a:p>
            <a:pPr marL="0" indent="0" algn="ctr">
              <a:buNone/>
            </a:pPr>
            <a:r>
              <a:rPr lang="en-US" u="sng" dirty="0"/>
              <a:t>Amit Levy</a:t>
            </a:r>
            <a:r>
              <a:rPr lang="en-US" dirty="0"/>
              <a:t> &amp; Ravi Netravali</a:t>
            </a:r>
            <a:endParaRPr lang="en-US" dirty="0"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535" y="2843509"/>
            <a:ext cx="867565" cy="10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5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38200" y="2493073"/>
            <a:ext cx="10515600" cy="1612762"/>
          </a:xfrm>
          <a:prstGeom prst="roundRect">
            <a:avLst>
              <a:gd name="adj" fmla="val 7756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or processing </a:t>
            </a:r>
            <a:r>
              <a:rPr lang="en-US" dirty="0"/>
              <a:t>an update: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queue, if received update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acknowledgement message </a:t>
            </a:r>
            <a:r>
              <a:rPr lang="en-US" dirty="0"/>
              <a:t>to every replica (including yourself)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only from head of queue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acknowledged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ack’ed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chemeClr val="accent3">
                    <a:lumMod val="50000"/>
                  </a:schemeClr>
                </a:solidFill>
              </a:rPr>
              <a:t>(Correct version)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1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3970519" y="2270584"/>
            <a:ext cx="4610100" cy="21481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11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50" dirty="0">
                <a:ea typeface="Calibri Regular" charset="0"/>
                <a:cs typeface="Calibri Regular" charset="0"/>
              </a:rPr>
              <a:t>Totally-Ordered Multicast </a:t>
            </a:r>
            <a:r>
              <a:rPr lang="en-US" spc="-150" baseline="30000" dirty="0">
                <a:solidFill>
                  <a:schemeClr val="accent3">
                    <a:lumMod val="50000"/>
                  </a:schemeClr>
                </a:solidFill>
                <a:ea typeface="Calibri Regular" charset="0"/>
                <a:cs typeface="Calibri Regular" charset="0"/>
              </a:rPr>
              <a:t>(Correct version)</a:t>
            </a:r>
          </a:p>
        </p:txBody>
      </p:sp>
      <p:sp>
        <p:nvSpPr>
          <p:cNvPr id="13" name="Can 12"/>
          <p:cNvSpPr/>
          <p:nvPr/>
        </p:nvSpPr>
        <p:spPr>
          <a:xfrm>
            <a:off x="3855181" y="261372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P1</a:t>
            </a:r>
          </a:p>
        </p:txBody>
      </p:sp>
      <p:sp>
        <p:nvSpPr>
          <p:cNvPr id="14" name="Can 13"/>
          <p:cNvSpPr/>
          <p:nvPr/>
        </p:nvSpPr>
        <p:spPr>
          <a:xfrm>
            <a:off x="7961700" y="246470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091039" y="313603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196982" y="2989178"/>
            <a:ext cx="4346" cy="366895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030443" y="325437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33" name="Straight Arrow Connector 32"/>
          <p:cNvCxnSpPr>
            <a:stCxn id="30" idx="6"/>
            <a:endCxn id="34" idx="2"/>
          </p:cNvCxnSpPr>
          <p:nvPr/>
        </p:nvCxnSpPr>
        <p:spPr>
          <a:xfrm>
            <a:off x="4167964" y="332313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140738" y="464601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09720" y="2690164"/>
            <a:ext cx="1097084" cy="611842"/>
            <a:chOff x="6067924" y="2616275"/>
            <a:chExt cx="1097084" cy="611842"/>
          </a:xfrm>
        </p:grpSpPr>
        <p:sp>
          <p:nvSpPr>
            <p:cNvPr id="17" name="Document 16"/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$</a:t>
              </a: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1.1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6825743" y="173291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821990" y="216290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24502" y="173507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820749" y="216506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479188" y="1487280"/>
            <a:ext cx="1085035" cy="674158"/>
            <a:chOff x="4829124" y="1387776"/>
            <a:chExt cx="1085035" cy="674158"/>
          </a:xfrm>
        </p:grpSpPr>
        <p:sp>
          <p:nvSpPr>
            <p:cNvPr id="32" name="Document 31"/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%</a:t>
              </a:r>
            </a:p>
          </p:txBody>
        </p:sp>
        <p:sp>
          <p:nvSpPr>
            <p:cNvPr id="35" name="Rounded Rectangular Callout 34"/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850031" y="1489741"/>
            <a:ext cx="1076107" cy="675327"/>
            <a:chOff x="4233795" y="1384810"/>
            <a:chExt cx="1076107" cy="675327"/>
          </a:xfrm>
        </p:grpSpPr>
        <p:sp>
          <p:nvSpPr>
            <p:cNvPr id="36" name="Document 35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$</a:t>
              </a:r>
            </a:p>
          </p:txBody>
        </p:sp>
        <p:sp>
          <p:nvSpPr>
            <p:cNvPr id="37" name="Rounded Rectangular Callout 36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1.1</a:t>
              </a:r>
            </a:p>
          </p:txBody>
        </p:sp>
      </p:grpSp>
      <p:sp>
        <p:nvSpPr>
          <p:cNvPr id="38" name="Oval 37"/>
          <p:cNvSpPr/>
          <p:nvPr/>
        </p:nvSpPr>
        <p:spPr>
          <a:xfrm>
            <a:off x="8136385" y="326088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036699" y="345824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41" name="Straight Arrow Connector 40"/>
          <p:cNvCxnSpPr>
            <a:stCxn id="38" idx="2"/>
            <a:endCxn id="40" idx="6"/>
          </p:cNvCxnSpPr>
          <p:nvPr/>
        </p:nvCxnSpPr>
        <p:spPr>
          <a:xfrm flipH="1">
            <a:off x="4174219" y="332964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991015" y="2700572"/>
            <a:ext cx="1098581" cy="674158"/>
            <a:chOff x="7251414" y="2534353"/>
            <a:chExt cx="1098581" cy="674158"/>
          </a:xfrm>
        </p:grpSpPr>
        <p:sp>
          <p:nvSpPr>
            <p:cNvPr id="42" name="Document 41"/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%</a:t>
              </a:r>
            </a:p>
          </p:txBody>
        </p:sp>
        <p:sp>
          <p:nvSpPr>
            <p:cNvPr id="44" name="Rounded Rectangular Callout 43"/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1.2</a:t>
              </a:r>
            </a:p>
          </p:txBody>
        </p:sp>
      </p:grpSp>
      <p:sp>
        <p:nvSpPr>
          <p:cNvPr id="57" name="Oval 56"/>
          <p:cNvSpPr/>
          <p:nvPr/>
        </p:nvSpPr>
        <p:spPr>
          <a:xfrm>
            <a:off x="8133110" y="574110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165183" y="5588503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814392" y="5222686"/>
            <a:ext cx="939010" cy="423104"/>
            <a:chOff x="5662125" y="3608674"/>
            <a:chExt cx="939010" cy="423104"/>
          </a:xfrm>
        </p:grpSpPr>
        <p:sp>
          <p:nvSpPr>
            <p:cNvPr id="65" name="Document 64"/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</p:grpSp>
      <p:cxnSp>
        <p:nvCxnSpPr>
          <p:cNvPr id="70" name="Straight Arrow Connector 69"/>
          <p:cNvCxnSpPr>
            <a:stCxn id="34" idx="2"/>
            <a:endCxn id="71" idx="6"/>
          </p:cNvCxnSpPr>
          <p:nvPr/>
        </p:nvCxnSpPr>
        <p:spPr>
          <a:xfrm flipH="1">
            <a:off x="4156142" y="4714772"/>
            <a:ext cx="3984597" cy="22088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4018621" y="486689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720086" y="4380001"/>
            <a:ext cx="941936" cy="422604"/>
            <a:chOff x="6101350" y="4491591"/>
            <a:chExt cx="941936" cy="422604"/>
          </a:xfrm>
        </p:grpSpPr>
        <p:sp>
          <p:nvSpPr>
            <p:cNvPr id="74" name="TextBox 73"/>
            <p:cNvSpPr txBox="1"/>
            <p:nvPr/>
          </p:nvSpPr>
          <p:spPr>
            <a:xfrm>
              <a:off x="6101350" y="4495035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76" name="Document 75"/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$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08269" y="1494869"/>
            <a:ext cx="1085035" cy="674158"/>
            <a:chOff x="7830365" y="1385615"/>
            <a:chExt cx="1085035" cy="674158"/>
          </a:xfrm>
        </p:grpSpPr>
        <p:sp>
          <p:nvSpPr>
            <p:cNvPr id="21" name="Document 20"/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%</a:t>
              </a: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1.2</a:t>
              </a:r>
            </a:p>
          </p:txBody>
        </p:sp>
      </p:grpSp>
      <p:sp>
        <p:nvSpPr>
          <p:cNvPr id="86" name="Document 85"/>
          <p:cNvSpPr/>
          <p:nvPr/>
        </p:nvSpPr>
        <p:spPr>
          <a:xfrm>
            <a:off x="3896605" y="5145367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$</a:t>
            </a:r>
          </a:p>
        </p:txBody>
      </p:sp>
      <p:sp>
        <p:nvSpPr>
          <p:cNvPr id="87" name="Document 86"/>
          <p:cNvSpPr/>
          <p:nvPr/>
        </p:nvSpPr>
        <p:spPr>
          <a:xfrm>
            <a:off x="3906652" y="5668995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%</a:t>
            </a:r>
          </a:p>
        </p:txBody>
      </p:sp>
      <p:sp>
        <p:nvSpPr>
          <p:cNvPr id="88" name="Document 87"/>
          <p:cNvSpPr/>
          <p:nvPr/>
        </p:nvSpPr>
        <p:spPr>
          <a:xfrm>
            <a:off x="8006205" y="5932823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%</a:t>
            </a:r>
          </a:p>
        </p:txBody>
      </p:sp>
      <p:sp>
        <p:nvSpPr>
          <p:cNvPr id="93" name="Document 92"/>
          <p:cNvSpPr/>
          <p:nvPr/>
        </p:nvSpPr>
        <p:spPr>
          <a:xfrm>
            <a:off x="8025685" y="4857369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$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059038" y="197759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rPr>
              <a:t>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050115" y="1979580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rPr>
              <a:t>✔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126408" y="1984833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rPr>
              <a:t>✔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361334" y="6161712"/>
            <a:ext cx="366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latin typeface="Calibri Regular" charset="0"/>
                <a:ea typeface="Calibri Regular" charset="0"/>
                <a:cs typeface="Calibri Regular" charset="0"/>
              </a:rPr>
              <a:t>(</a:t>
            </a:r>
            <a:r>
              <a:rPr lang="en-US" spc="-150" dirty="0" err="1">
                <a:latin typeface="Calibri Regular" charset="0"/>
                <a:ea typeface="Calibri Regular" charset="0"/>
                <a:cs typeface="Calibri Regular" charset="0"/>
              </a:rPr>
              <a:t>Ack’s</a:t>
            </a:r>
            <a:r>
              <a:rPr lang="en-US" spc="-150" dirty="0">
                <a:latin typeface="Calibri Regular" charset="0"/>
                <a:ea typeface="Calibri Regular" charset="0"/>
                <a:cs typeface="Calibri Regular" charset="0"/>
              </a:rPr>
              <a:t> to self not shown here)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6897948" y="1489085"/>
            <a:ext cx="1076107" cy="675327"/>
            <a:chOff x="4233795" y="1384810"/>
            <a:chExt cx="1076107" cy="675327"/>
          </a:xfrm>
        </p:grpSpPr>
        <p:sp>
          <p:nvSpPr>
            <p:cNvPr id="80" name="Document 79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$</a:t>
              </a:r>
            </a:p>
          </p:txBody>
        </p:sp>
        <p:sp>
          <p:nvSpPr>
            <p:cNvPr id="81" name="Rounded Rectangular Callout 80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1.1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7127163" y="1956404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88657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05799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9 -0.00046 L 1.11111E-6 -1.85185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8" grpId="0" animBg="1"/>
      <p:bldP spid="40" grpId="0" animBg="1"/>
      <p:bldP spid="57" grpId="0" animBg="1"/>
      <p:bldP spid="71" grpId="0" animBg="1"/>
      <p:bldP spid="86" grpId="0" animBg="1"/>
      <p:bldP spid="87" grpId="0" animBg="1"/>
      <p:bldP spid="88" grpId="0" animBg="1"/>
      <p:bldP spid="93" grpId="0" animBg="1"/>
      <p:bldP spid="95" grpId="0" animBg="1"/>
      <p:bldP spid="95" grpId="1" animBg="1"/>
      <p:bldP spid="96" grpId="0" animBg="1"/>
      <p:bldP spid="96" grpId="1" animBg="1"/>
      <p:bldP spid="98" grpId="0" animBg="1"/>
      <p:bldP spid="98" grpId="1" animBg="1"/>
      <p:bldP spid="97" grpId="0" animBg="1"/>
      <p:bldP spid="9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78791"/>
          </a:xfrm>
        </p:spPr>
        <p:txBody>
          <a:bodyPr>
            <a:noAutofit/>
          </a:bodyPr>
          <a:lstStyle/>
          <a:p>
            <a:r>
              <a:rPr lang="en-US" i="1" dirty="0"/>
              <a:t>Does totally-ordered multicast solve the problem of multi-site replication in general?</a:t>
            </a:r>
          </a:p>
          <a:p>
            <a:pPr lvl="5"/>
            <a:endParaRPr lang="en-US" dirty="0"/>
          </a:p>
          <a:p>
            <a:r>
              <a:rPr lang="en-US" dirty="0"/>
              <a:t>Not by a long shot!  </a:t>
            </a:r>
          </a:p>
          <a:p>
            <a:pPr lvl="8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Our protocol </a:t>
            </a:r>
            <a:r>
              <a:rPr lang="en-US" dirty="0">
                <a:solidFill>
                  <a:srgbClr val="FF0000"/>
                </a:solidFill>
              </a:rPr>
              <a:t>assumed:</a:t>
            </a:r>
          </a:p>
          <a:p>
            <a:pPr lvl="1"/>
            <a:r>
              <a:rPr lang="en-US" sz="2800" dirty="0"/>
              <a:t>No node failures</a:t>
            </a:r>
          </a:p>
          <a:p>
            <a:pPr lvl="1"/>
            <a:r>
              <a:rPr lang="en-US" sz="2800" dirty="0"/>
              <a:t>No message loss</a:t>
            </a:r>
          </a:p>
          <a:p>
            <a:pPr lvl="1"/>
            <a:r>
              <a:rPr lang="en-US" sz="2800" dirty="0"/>
              <a:t>No message corruption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to all communication </a:t>
            </a:r>
            <a:r>
              <a:rPr lang="en-US" dirty="0">
                <a:solidFill>
                  <a:srgbClr val="FF0000"/>
                </a:solidFill>
              </a:rPr>
              <a:t>does not scale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Waits forever </a:t>
            </a:r>
            <a:r>
              <a:rPr lang="en-US" dirty="0"/>
              <a:t>for message delays </a:t>
            </a:r>
            <a:r>
              <a:rPr lang="en-US" dirty="0">
                <a:solidFill>
                  <a:srgbClr val="FF0000"/>
                </a:solidFill>
              </a:rPr>
              <a:t>(performance?)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Q: a </a:t>
            </a:r>
            <a:r>
              <a:rPr lang="en-US" dirty="0">
                <a:sym typeface="Wingdings"/>
              </a:rPr>
              <a:t> b		=&gt;	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Q: </a:t>
            </a:r>
            <a:r>
              <a:rPr lang="en-US" dirty="0">
                <a:sym typeface="Wingdings"/>
              </a:rPr>
              <a:t>LC(a) &lt; LC(b) 	=&gt;	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Q: a || b		=&gt;	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8215" y="18341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+mn-lt"/>
                <a:sym typeface="Wingdings"/>
              </a:rPr>
              <a:t>				LC(a) &lt; LC(b)</a:t>
            </a:r>
          </a:p>
          <a:p>
            <a:pPr marL="0" indent="0">
              <a:buFont typeface="Arial"/>
              <a:buNone/>
            </a:pPr>
            <a:endParaRPr lang="en-US" dirty="0">
              <a:latin typeface="+mn-lt"/>
              <a:sym typeface="Wingdings"/>
            </a:endParaRPr>
          </a:p>
          <a:p>
            <a:pPr marL="0" indent="0">
              <a:buFont typeface="Arial"/>
              <a:buNone/>
            </a:pPr>
            <a:r>
              <a:rPr lang="en-US" dirty="0">
                <a:latin typeface="+mn-lt"/>
                <a:sym typeface="Wingdings"/>
              </a:rPr>
              <a:t>				b -/-&gt; a	( a  b or a || b )</a:t>
            </a:r>
          </a:p>
          <a:p>
            <a:pPr marL="0" indent="0">
              <a:buFont typeface="Arial"/>
              <a:buNone/>
            </a:pPr>
            <a:endParaRPr lang="en-US" dirty="0">
              <a:latin typeface="+mn-lt"/>
              <a:sym typeface="Wingdings"/>
            </a:endParaRPr>
          </a:p>
          <a:p>
            <a:pPr marL="0" indent="0">
              <a:buFont typeface="Arial"/>
              <a:buNone/>
            </a:pPr>
            <a:r>
              <a:rPr lang="en-US" dirty="0">
                <a:latin typeface="+mn-lt"/>
              </a:rPr>
              <a:t>				nothing</a:t>
            </a:r>
          </a:p>
        </p:txBody>
      </p:sp>
    </p:spTree>
    <p:extLst>
      <p:ext uri="{BB962C8B-B14F-4D97-AF65-F5344CB8AC3E}">
        <p14:creationId xmlns:p14="http://schemas.microsoft.com/office/powerpoint/2010/main" val="211395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Calibri Regular"/>
                <a:ea typeface="Calibri Regular" charset="0"/>
                <a:cs typeface="Calibri Regular" charset="0"/>
              </a:rPr>
              <a:t>Lamport clock timestamps do not capture causality</a:t>
            </a:r>
          </a:p>
          <a:p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Given two timestamps C(a) and C(z), want to know whether there’s a chain of events linking them:</a:t>
            </a:r>
          </a:p>
          <a:p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  <a:p>
            <a:pPr marL="0" indent="0" algn="ctr">
              <a:buNone/>
            </a:pPr>
            <a:r>
              <a:rPr lang="en-US" dirty="0">
                <a:latin typeface="Calibri Regular"/>
                <a:ea typeface="Calibri Regular" charset="0"/>
                <a:cs typeface="Calibri Regular" charset="0"/>
              </a:rPr>
              <a:t>a </a:t>
            </a:r>
            <a:r>
              <a:rPr lang="en-US" dirty="0">
                <a:latin typeface="Calibri"/>
                <a:ea typeface="Calibri Regular" charset="0"/>
                <a:cs typeface="Calibri"/>
              </a:rPr>
              <a:t></a:t>
            </a:r>
            <a:r>
              <a:rPr lang="en-US" dirty="0">
                <a:latin typeface="Calibri Regular"/>
                <a:ea typeface="Calibri Regular" charset="0"/>
                <a:cs typeface="Calibri Regular" charset="0"/>
                <a:sym typeface="Wingdings"/>
              </a:rPr>
              <a:t> b </a:t>
            </a:r>
            <a:r>
              <a:rPr lang="en-US" dirty="0">
                <a:latin typeface="Calibri"/>
                <a:ea typeface="Calibri Regular" charset="0"/>
                <a:cs typeface="Calibri"/>
              </a:rPr>
              <a:t></a:t>
            </a:r>
            <a:r>
              <a:rPr lang="en-US" dirty="0">
                <a:latin typeface="Calibri Regular"/>
                <a:ea typeface="Calibri Regular" charset="0"/>
                <a:cs typeface="Calibri Regular" charset="0"/>
                <a:sym typeface="Wingdings"/>
              </a:rPr>
              <a:t> ... </a:t>
            </a:r>
            <a:r>
              <a:rPr lang="en-US" dirty="0">
                <a:latin typeface="Calibri"/>
                <a:ea typeface="Calibri Regular" charset="0"/>
                <a:cs typeface="Calibri"/>
              </a:rPr>
              <a:t></a:t>
            </a:r>
            <a:r>
              <a:rPr lang="en-US" dirty="0">
                <a:latin typeface="Calibri Regular"/>
                <a:ea typeface="Calibri Regular" charset="0"/>
                <a:cs typeface="Calibri Regular" charset="0"/>
                <a:sym typeface="Wingdings"/>
              </a:rPr>
              <a:t> y </a:t>
            </a:r>
            <a:r>
              <a:rPr lang="en-US" dirty="0">
                <a:latin typeface="Calibri"/>
                <a:ea typeface="Calibri Regular" charset="0"/>
                <a:cs typeface="Calibri"/>
              </a:rPr>
              <a:t></a:t>
            </a:r>
            <a:r>
              <a:rPr lang="en-US" dirty="0">
                <a:latin typeface="Calibri Regular"/>
                <a:ea typeface="Calibri Regular" charset="0"/>
                <a:cs typeface="Calibri Regular" charset="0"/>
                <a:sym typeface="Wingdings"/>
              </a:rPr>
              <a:t> z</a:t>
            </a:r>
            <a:endParaRPr lang="en-US" dirty="0">
              <a:latin typeface="Calibri Regular"/>
              <a:ea typeface="Calibri Regular" charset="0"/>
              <a:cs typeface="Calibri Regular" charset="0"/>
            </a:endParaRPr>
          </a:p>
          <a:p>
            <a:pPr marL="0" indent="0" algn="ctr">
              <a:buNone/>
            </a:pPr>
            <a:endParaRPr lang="en-US" dirty="0">
              <a:latin typeface="Calibri Regular" charset="0"/>
              <a:ea typeface="Calibri Regular" charset="0"/>
              <a:cs typeface="Calibri Regular" charset="0"/>
              <a:sym typeface="Wingding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Lamport Clocks and causality</a:t>
            </a:r>
          </a:p>
        </p:txBody>
      </p:sp>
    </p:spTree>
    <p:extLst>
      <p:ext uri="{BB962C8B-B14F-4D97-AF65-F5344CB8AC3E}">
        <p14:creationId xmlns:p14="http://schemas.microsoft.com/office/powerpoint/2010/main" val="1193538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One integer can’t precisely order events in more than one process</a:t>
            </a:r>
          </a:p>
          <a:p>
            <a:endParaRPr lang="en-US" alt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So, a </a:t>
            </a:r>
            <a:r>
              <a:rPr lang="en-US" altLang="en-US" spc="0" dirty="0">
                <a:solidFill>
                  <a:srgbClr val="E77500"/>
                </a:solidFill>
                <a:latin typeface="Calibri Regular" charset="0"/>
                <a:ea typeface="Calibri Regular" charset="0"/>
                <a:cs typeface="Calibri Regular" charset="0"/>
              </a:rPr>
              <a:t>Vector Clock (VC) 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is a vector of integers, one entry for each process in the entire distributed system</a:t>
            </a:r>
          </a:p>
          <a:p>
            <a:endParaRPr lang="en-US" alt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pPr lvl="1"/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Label event e with VC(e) = [c</a:t>
            </a:r>
            <a:r>
              <a:rPr lang="en-US" altLang="en-US" spc="0" baseline="-25000" dirty="0">
                <a:latin typeface="Calibri Regular" charset="0"/>
                <a:ea typeface="Calibri Regular" charset="0"/>
                <a:cs typeface="Calibri Regular" charset="0"/>
              </a:rPr>
              <a:t>1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, c</a:t>
            </a:r>
            <a:r>
              <a:rPr lang="en-US" altLang="en-US" spc="0" baseline="-25000" dirty="0">
                <a:latin typeface="Calibri Regular" charset="0"/>
                <a:ea typeface="Calibri Regular" charset="0"/>
                <a:cs typeface="Calibri Regular" charset="0"/>
              </a:rPr>
              <a:t>2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 …, </a:t>
            </a:r>
            <a:r>
              <a:rPr lang="en-US" altLang="en-US" spc="0" dirty="0" err="1"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altLang="en-US" spc="0" baseline="-25000" dirty="0" err="1">
                <a:latin typeface="Calibri Regular" charset="0"/>
                <a:ea typeface="Calibri Regular" charset="0"/>
                <a:cs typeface="Calibri Regular" charset="0"/>
              </a:rPr>
              <a:t>n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]</a:t>
            </a:r>
          </a:p>
          <a:p>
            <a:pPr lvl="2"/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Each entry </a:t>
            </a:r>
            <a:r>
              <a:rPr lang="en-US" altLang="en-US" spc="0" dirty="0" err="1"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altLang="en-US" spc="0" baseline="-25000" dirty="0" err="1">
                <a:latin typeface="Calibri Regular" charset="0"/>
                <a:ea typeface="Calibri Regular" charset="0"/>
                <a:cs typeface="Calibri Regular" charset="0"/>
              </a:rPr>
              <a:t>k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 is a count of events in process k that causally precede e</a:t>
            </a:r>
          </a:p>
          <a:p>
            <a:pPr lvl="2"/>
            <a:endParaRPr lang="en-US" altLang="en-US" spc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Vector clock: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9352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Initially, all vectors are [0, 0, …, 0]</a:t>
            </a:r>
          </a:p>
          <a:p>
            <a:pPr eaLnBrk="1" hangingPunct="1"/>
            <a:endParaRPr lang="en-US" alt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pPr eaLnBrk="1" hangingPunct="1"/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Two update rules:</a:t>
            </a:r>
          </a:p>
          <a:p>
            <a:pPr eaLnBrk="1" hangingPunct="1"/>
            <a:endParaRPr lang="en-US" alt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For each local event on process </a:t>
            </a:r>
            <a:r>
              <a:rPr lang="en-US" altLang="en-US" spc="0" dirty="0" err="1">
                <a:latin typeface="Calibri Regular" charset="0"/>
                <a:ea typeface="Calibri Regular" charset="0"/>
                <a:cs typeface="Calibri Regular" charset="0"/>
              </a:rPr>
              <a:t>i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, increment local entry c</a:t>
            </a:r>
            <a:r>
              <a:rPr lang="en-US" altLang="en-US" spc="0" baseline="-25000" dirty="0">
                <a:latin typeface="Calibri Regular" charset="0"/>
                <a:ea typeface="Calibri Regular" charset="0"/>
                <a:cs typeface="Calibri Regular" charset="0"/>
              </a:rPr>
              <a:t>i</a:t>
            </a:r>
            <a:endParaRPr lang="en-US" alt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If process j receives message with vector [d</a:t>
            </a:r>
            <a:r>
              <a:rPr lang="en-US" altLang="en-US" spc="0" baseline="-25000" dirty="0">
                <a:latin typeface="Calibri Regular" charset="0"/>
                <a:ea typeface="Calibri Regular" charset="0"/>
                <a:cs typeface="Calibri Regular" charset="0"/>
              </a:rPr>
              <a:t>1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, d</a:t>
            </a:r>
            <a:r>
              <a:rPr lang="en-US" altLang="en-US" spc="0" baseline="-25000" dirty="0">
                <a:latin typeface="Calibri Regular" charset="0"/>
                <a:ea typeface="Calibri Regular" charset="0"/>
                <a:cs typeface="Calibri Regular" charset="0"/>
              </a:rPr>
              <a:t>2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, …, </a:t>
            </a:r>
            <a:r>
              <a:rPr lang="en-US" altLang="en-US" spc="0" dirty="0" err="1">
                <a:latin typeface="Calibri Regular" charset="0"/>
                <a:ea typeface="Calibri Regular" charset="0"/>
                <a:cs typeface="Calibri Regular" charset="0"/>
              </a:rPr>
              <a:t>d</a:t>
            </a:r>
            <a:r>
              <a:rPr lang="en-US" altLang="en-US" spc="0" baseline="-25000" dirty="0" err="1">
                <a:latin typeface="Calibri Regular" charset="0"/>
                <a:ea typeface="Calibri Regular" charset="0"/>
                <a:cs typeface="Calibri Regular" charset="0"/>
              </a:rPr>
              <a:t>n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]:</a:t>
            </a:r>
          </a:p>
          <a:p>
            <a:pPr lvl="1" eaLnBrk="1" hangingPunct="1"/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Set each local entry </a:t>
            </a:r>
            <a:r>
              <a:rPr lang="en-US" altLang="en-US" spc="0" dirty="0" err="1"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altLang="en-US" spc="0" baseline="-25000" dirty="0" err="1">
                <a:latin typeface="Calibri Regular" charset="0"/>
                <a:ea typeface="Calibri Regular" charset="0"/>
                <a:cs typeface="Calibri Regular" charset="0"/>
              </a:rPr>
              <a:t>k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 = max{</a:t>
            </a:r>
            <a:r>
              <a:rPr lang="en-US" altLang="en-US" spc="0" dirty="0" err="1"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altLang="en-US" spc="0" baseline="-25000" dirty="0" err="1">
                <a:latin typeface="Calibri Regular" charset="0"/>
                <a:ea typeface="Calibri Regular" charset="0"/>
                <a:cs typeface="Calibri Regular" charset="0"/>
              </a:rPr>
              <a:t>k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, </a:t>
            </a:r>
            <a:r>
              <a:rPr lang="en-US" altLang="en-US" spc="0" dirty="0" err="1">
                <a:latin typeface="Calibri Regular" charset="0"/>
                <a:ea typeface="Calibri Regular" charset="0"/>
                <a:cs typeface="Calibri Regular" charset="0"/>
              </a:rPr>
              <a:t>d</a:t>
            </a:r>
            <a:r>
              <a:rPr lang="en-US" altLang="en-US" spc="0" baseline="-25000" dirty="0" err="1">
                <a:latin typeface="Calibri Regular" charset="0"/>
                <a:ea typeface="Calibri Regular" charset="0"/>
                <a:cs typeface="Calibri Regular" charset="0"/>
              </a:rPr>
              <a:t>k</a:t>
            </a:r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}</a:t>
            </a:r>
          </a:p>
          <a:p>
            <a:pPr lvl="1" eaLnBrk="1" hangingPunct="1"/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Increment local entry </a:t>
            </a:r>
            <a:r>
              <a:rPr lang="en-US" altLang="en-US" spc="0" dirty="0" err="1"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altLang="en-US" spc="0" baseline="-25000" dirty="0" err="1">
                <a:latin typeface="Calibri Regular" charset="0"/>
                <a:ea typeface="Calibri Regular" charset="0"/>
                <a:cs typeface="Calibri Regular" charset="0"/>
              </a:rPr>
              <a:t>j</a:t>
            </a:r>
            <a:endParaRPr lang="en-US" altLang="en-US" spc="0" baseline="-2500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pc="0" dirty="0">
                <a:latin typeface="Calibri Regular" charset="0"/>
                <a:ea typeface="Calibri Regular" charset="0"/>
                <a:cs typeface="Calibri Regular" charset="0"/>
              </a:rPr>
              <a:t>Vector clock: Update rules</a:t>
            </a:r>
          </a:p>
        </p:txBody>
      </p:sp>
    </p:spTree>
    <p:extLst>
      <p:ext uri="{BB962C8B-B14F-4D97-AF65-F5344CB8AC3E}">
        <p14:creationId xmlns:p14="http://schemas.microsoft.com/office/powerpoint/2010/main" val="203460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47800"/>
            <a:ext cx="6280283" cy="5224990"/>
          </a:xfrm>
        </p:spPr>
        <p:txBody>
          <a:bodyPr>
            <a:normAutofit/>
          </a:bodyPr>
          <a:lstStyle/>
          <a:p>
            <a:r>
              <a:rPr lang="en-US" dirty="0">
                <a:ea typeface="Calibri Regular" charset="0"/>
                <a:cs typeface="Calibri Regular" charset="0"/>
              </a:rPr>
              <a:t>All processes’ VCs start at [0, 0, 0]</a:t>
            </a:r>
          </a:p>
          <a:p>
            <a:endParaRPr lang="en-US" dirty="0">
              <a:ea typeface="Calibri Regular" charset="0"/>
              <a:cs typeface="Calibri Regular" charset="0"/>
            </a:endParaRPr>
          </a:p>
          <a:p>
            <a:endParaRPr lang="en-US" dirty="0">
              <a:ea typeface="Calibri Regular" charset="0"/>
              <a:cs typeface="Calibri Regular" charset="0"/>
            </a:endParaRPr>
          </a:p>
          <a:p>
            <a:r>
              <a:rPr lang="en-US" dirty="0">
                <a:ea typeface="Calibri Regular" charset="0"/>
                <a:cs typeface="Calibri Regular" charset="0"/>
              </a:rPr>
              <a:t>Applying local update rule</a:t>
            </a:r>
          </a:p>
          <a:p>
            <a:endParaRPr lang="en-US" dirty="0">
              <a:ea typeface="Calibri Regular" charset="0"/>
              <a:cs typeface="Calibri Regular" charset="0"/>
            </a:endParaRPr>
          </a:p>
          <a:p>
            <a:endParaRPr lang="en-US" dirty="0">
              <a:ea typeface="Calibri Regular" charset="0"/>
              <a:cs typeface="Calibri Regular" charset="0"/>
            </a:endParaRPr>
          </a:p>
          <a:p>
            <a:r>
              <a:rPr lang="en-US" dirty="0">
                <a:ea typeface="Calibri Regular" charset="0"/>
                <a:cs typeface="Calibri Regular" charset="0"/>
              </a:rPr>
              <a:t>Applying message rule</a:t>
            </a:r>
          </a:p>
          <a:p>
            <a:pPr lvl="1"/>
            <a:r>
              <a:rPr lang="en-US" sz="2800" dirty="0">
                <a:ea typeface="Calibri Regular" charset="0"/>
                <a:cs typeface="Calibri Regular" charset="0"/>
              </a:rPr>
              <a:t>Local vector clock piggybacks on inter-process messages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17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Regular" charset="0"/>
                <a:cs typeface="Calibri Regular" charset="0"/>
              </a:rPr>
              <a:t>Vector clock: Example</a:t>
            </a:r>
          </a:p>
        </p:txBody>
      </p:sp>
      <p:cxnSp>
        <p:nvCxnSpPr>
          <p:cNvPr id="5" name="Straight Connector 4"/>
          <p:cNvCxnSpPr>
            <a:stCxn id="8" idx="2"/>
          </p:cNvCxnSpPr>
          <p:nvPr/>
        </p:nvCxnSpPr>
        <p:spPr>
          <a:xfrm>
            <a:off x="7856080" y="2392700"/>
            <a:ext cx="2389" cy="32663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7" idx="2"/>
          </p:cNvCxnSpPr>
          <p:nvPr/>
        </p:nvCxnSpPr>
        <p:spPr>
          <a:xfrm flipH="1">
            <a:off x="8893892" y="2411928"/>
            <a:ext cx="1967" cy="324708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8" idx="2"/>
          </p:cNvCxnSpPr>
          <p:nvPr/>
        </p:nvCxnSpPr>
        <p:spPr>
          <a:xfrm>
            <a:off x="9932852" y="2409610"/>
            <a:ext cx="3187" cy="32494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7565350" y="1811242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P1</a:t>
            </a:r>
          </a:p>
        </p:txBody>
      </p:sp>
      <p:sp>
        <p:nvSpPr>
          <p:cNvPr id="9" name="Oval 8"/>
          <p:cNvSpPr/>
          <p:nvPr/>
        </p:nvSpPr>
        <p:spPr>
          <a:xfrm>
            <a:off x="7787319" y="265151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787319" y="317296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1492" y="2447845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43912" y="2984833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b</a:t>
            </a:r>
          </a:p>
        </p:txBody>
      </p:sp>
      <p:sp>
        <p:nvSpPr>
          <p:cNvPr id="14" name="Oval 13"/>
          <p:cNvSpPr/>
          <p:nvPr/>
        </p:nvSpPr>
        <p:spPr>
          <a:xfrm>
            <a:off x="8825131" y="348113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56730" y="3474929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c</a:t>
            </a:r>
          </a:p>
        </p:txBody>
      </p:sp>
      <p:cxnSp>
        <p:nvCxnSpPr>
          <p:cNvPr id="16" name="Straight Arrow Connector 15"/>
          <p:cNvCxnSpPr>
            <a:stCxn id="10" idx="6"/>
            <a:endCxn id="14" idx="2"/>
          </p:cNvCxnSpPr>
          <p:nvPr/>
        </p:nvCxnSpPr>
        <p:spPr>
          <a:xfrm>
            <a:off x="7924839" y="3241723"/>
            <a:ext cx="900292" cy="30817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Process 16"/>
          <p:cNvSpPr/>
          <p:nvPr/>
        </p:nvSpPr>
        <p:spPr>
          <a:xfrm>
            <a:off x="8603970" y="1828151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P2</a:t>
            </a:r>
          </a:p>
        </p:txBody>
      </p:sp>
      <p:sp>
        <p:nvSpPr>
          <p:cNvPr id="18" name="Process 17"/>
          <p:cNvSpPr/>
          <p:nvPr/>
        </p:nvSpPr>
        <p:spPr>
          <a:xfrm>
            <a:off x="9642122" y="1828152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7727" y="5866463"/>
            <a:ext cx="166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Physical time ↓</a:t>
            </a:r>
          </a:p>
        </p:txBody>
      </p:sp>
      <p:sp>
        <p:nvSpPr>
          <p:cNvPr id="20" name="Oval 19"/>
          <p:cNvSpPr/>
          <p:nvPr/>
        </p:nvSpPr>
        <p:spPr>
          <a:xfrm>
            <a:off x="8825131" y="4204622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800" y="4020912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d</a:t>
            </a:r>
          </a:p>
        </p:txBody>
      </p:sp>
      <p:sp>
        <p:nvSpPr>
          <p:cNvPr id="30" name="Oval 29"/>
          <p:cNvSpPr/>
          <p:nvPr/>
        </p:nvSpPr>
        <p:spPr>
          <a:xfrm>
            <a:off x="9862521" y="451999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9862521" y="286069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6191" y="26716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10428" y="4598425"/>
            <a:ext cx="280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f</a:t>
            </a:r>
          </a:p>
        </p:txBody>
      </p:sp>
      <p:sp>
        <p:nvSpPr>
          <p:cNvPr id="41" name="TextBox 40"/>
          <p:cNvSpPr txBox="1"/>
          <p:nvPr/>
        </p:nvSpPr>
        <p:spPr>
          <a:xfrm rot="1111883">
            <a:off x="7873086" y="333326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[2,0,0]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864746" y="249703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[1,0,0]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62223" y="284710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[2,0,0]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23333" y="3325265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[2,1,0]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915137" y="3856119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[2,2,0]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965855" y="4384507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[2,2,2]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59015" y="270242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[0,0,1]</a:t>
            </a:r>
          </a:p>
        </p:txBody>
      </p: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8962651" y="4273383"/>
            <a:ext cx="899870" cy="315373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188144">
            <a:off x="8901803" y="438331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[2,2,0]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2523" y="4579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59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8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47801"/>
            <a:ext cx="9601200" cy="47921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spc="0" dirty="0">
                <a:latin typeface="Calibri Regular" charset="0"/>
                <a:ea typeface="Calibri Regular" charset="0"/>
                <a:cs typeface="Calibri Regular" charset="0"/>
              </a:rPr>
              <a:t>Rule for comparing vector timestamps:</a:t>
            </a:r>
          </a:p>
          <a:p>
            <a:pPr lvl="1"/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V(a) = V(b) when </a:t>
            </a:r>
            <a:r>
              <a:rPr lang="en-US" sz="3200" spc="0" dirty="0" err="1">
                <a:latin typeface="Calibri Regular"/>
                <a:ea typeface="Calibri Regular" charset="0"/>
                <a:cs typeface="Calibri Regular" charset="0"/>
              </a:rPr>
              <a:t>a</a:t>
            </a:r>
            <a:r>
              <a:rPr lang="en-US" sz="3200" spc="0" baseline="-25000" dirty="0" err="1">
                <a:latin typeface="Calibri Regular"/>
                <a:ea typeface="Calibri Regular" charset="0"/>
                <a:cs typeface="Calibri Regular" charset="0"/>
              </a:rPr>
              <a:t>k</a:t>
            </a:r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 = b</a:t>
            </a:r>
            <a:r>
              <a:rPr lang="en-US" sz="3200" spc="0" baseline="-25000" dirty="0">
                <a:latin typeface="Calibri Regular"/>
                <a:ea typeface="Calibri Regular" charset="0"/>
                <a:cs typeface="Calibri Regular" charset="0"/>
              </a:rPr>
              <a:t>k</a:t>
            </a:r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 for all k</a:t>
            </a:r>
          </a:p>
          <a:p>
            <a:pPr lvl="1"/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V(a) &lt; V(b) when </a:t>
            </a:r>
            <a:r>
              <a:rPr lang="en-US" sz="3200" spc="0" dirty="0" err="1">
                <a:latin typeface="Calibri Regular"/>
                <a:ea typeface="Calibri Regular" charset="0"/>
                <a:cs typeface="Calibri Regular" charset="0"/>
              </a:rPr>
              <a:t>a</a:t>
            </a:r>
            <a:r>
              <a:rPr lang="en-US" sz="3200" spc="0" baseline="-25000" dirty="0" err="1">
                <a:latin typeface="Calibri Regular"/>
                <a:ea typeface="Calibri Regular" charset="0"/>
                <a:cs typeface="Calibri Regular" charset="0"/>
              </a:rPr>
              <a:t>k</a:t>
            </a:r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 ≤ b</a:t>
            </a:r>
            <a:r>
              <a:rPr lang="en-US" sz="3200" spc="0" baseline="-25000" dirty="0">
                <a:latin typeface="Calibri Regular"/>
                <a:ea typeface="Calibri Regular" charset="0"/>
                <a:cs typeface="Calibri Regular" charset="0"/>
              </a:rPr>
              <a:t>k</a:t>
            </a:r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 for all k and V(a) ≠ V(b)</a:t>
            </a:r>
          </a:p>
          <a:p>
            <a:endParaRPr lang="en-US" sz="3200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r>
              <a:rPr lang="en-US" sz="3200" spc="0" dirty="0">
                <a:latin typeface="Calibri Regular" charset="0"/>
                <a:ea typeface="Calibri Regular" charset="0"/>
                <a:cs typeface="Calibri Regular" charset="0"/>
              </a:rPr>
              <a:t>Concurrency: </a:t>
            </a:r>
          </a:p>
          <a:p>
            <a:pPr lvl="1"/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a || b if </a:t>
            </a:r>
            <a:r>
              <a:rPr lang="en-US" sz="3200" dirty="0">
                <a:latin typeface="Calibri Regular"/>
                <a:ea typeface="Calibri Regular" charset="0"/>
                <a:cs typeface="Calibri Regular" charset="0"/>
              </a:rPr>
              <a:t>a</a:t>
            </a:r>
            <a:r>
              <a:rPr lang="en-US" sz="3200" baseline="-25000" dirty="0">
                <a:latin typeface="Calibri Regular"/>
                <a:ea typeface="Calibri Regular" charset="0"/>
                <a:cs typeface="Calibri Regular" charset="0"/>
              </a:rPr>
              <a:t>i</a:t>
            </a:r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 &lt; </a:t>
            </a:r>
            <a:r>
              <a:rPr lang="en-US" sz="3200" dirty="0">
                <a:latin typeface="Calibri Regular"/>
                <a:ea typeface="Calibri Regular" charset="0"/>
                <a:cs typeface="Calibri Regular" charset="0"/>
              </a:rPr>
              <a:t>b</a:t>
            </a:r>
            <a:r>
              <a:rPr lang="en-US" sz="3200" baseline="-25000" dirty="0">
                <a:latin typeface="Calibri Regular"/>
                <a:ea typeface="Calibri Regular" charset="0"/>
                <a:cs typeface="Calibri Regular" charset="0"/>
              </a:rPr>
              <a:t>i</a:t>
            </a:r>
            <a:r>
              <a:rPr lang="en-US" sz="3200" dirty="0">
                <a:latin typeface="Calibri Regular"/>
                <a:ea typeface="Calibri Regular" charset="0"/>
                <a:cs typeface="Calibri Regular" charset="0"/>
              </a:rPr>
              <a:t> </a:t>
            </a:r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and </a:t>
            </a:r>
            <a:r>
              <a:rPr lang="en-US" sz="3200" dirty="0" err="1">
                <a:latin typeface="Calibri Regular"/>
                <a:ea typeface="Calibri Regular" charset="0"/>
                <a:cs typeface="Calibri Regular" charset="0"/>
              </a:rPr>
              <a:t>a</a:t>
            </a:r>
            <a:r>
              <a:rPr lang="en-US" sz="3200" baseline="-25000" dirty="0" err="1">
                <a:latin typeface="Calibri Regular"/>
                <a:ea typeface="Calibri Regular" charset="0"/>
                <a:cs typeface="Calibri Regular" charset="0"/>
              </a:rPr>
              <a:t>j</a:t>
            </a:r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 &gt; </a:t>
            </a:r>
            <a:r>
              <a:rPr lang="en-US" sz="3200" spc="0" dirty="0" err="1">
                <a:latin typeface="Calibri Regular"/>
                <a:ea typeface="Calibri Regular" charset="0"/>
                <a:cs typeface="Calibri Regular" charset="0"/>
              </a:rPr>
              <a:t>b</a:t>
            </a:r>
            <a:r>
              <a:rPr lang="en-US" sz="3200" spc="0" baseline="-25000" dirty="0" err="1">
                <a:latin typeface="Calibri Regular"/>
                <a:ea typeface="Calibri Regular" charset="0"/>
                <a:cs typeface="Calibri Regular" charset="0"/>
              </a:rPr>
              <a:t>j</a:t>
            </a:r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, some </a:t>
            </a:r>
            <a:r>
              <a:rPr lang="en-US" sz="3200" spc="0" dirty="0" err="1">
                <a:latin typeface="Calibri Regular"/>
                <a:ea typeface="Calibri Regular" charset="0"/>
                <a:cs typeface="Calibri Regular" charset="0"/>
              </a:rPr>
              <a:t>i</a:t>
            </a:r>
            <a:r>
              <a:rPr lang="en-US" sz="3200" spc="0" dirty="0">
                <a:latin typeface="Calibri Regular"/>
                <a:ea typeface="Calibri Regular" charset="0"/>
                <a:cs typeface="Calibri Regular" charset="0"/>
              </a:rPr>
              <a:t>, j</a:t>
            </a:r>
          </a:p>
          <a:p>
            <a:endParaRPr lang="en-US" sz="3200" spc="0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Comparing vector timestamps</a:t>
            </a:r>
          </a:p>
        </p:txBody>
      </p:sp>
    </p:spTree>
    <p:extLst>
      <p:ext uri="{BB962C8B-B14F-4D97-AF65-F5344CB8AC3E}">
        <p14:creationId xmlns:p14="http://schemas.microsoft.com/office/powerpoint/2010/main" val="28897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2149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400" spc="0" dirty="0">
                <a:latin typeface="Calibri Regular" charset="0"/>
                <a:ea typeface="Calibri Regular" charset="0"/>
                <a:cs typeface="Calibri Regular" charset="0"/>
              </a:rPr>
              <a:t>V(w) &lt; V(z) then there is a chain of events linked by </a:t>
            </a:r>
            <a:br>
              <a:rPr lang="en-US" sz="2400" spc="0" dirty="0">
                <a:latin typeface="Calibri Regular" charset="0"/>
                <a:ea typeface="Calibri Regular" charset="0"/>
                <a:cs typeface="Calibri Regular" charset="0"/>
              </a:rPr>
            </a:br>
            <a:r>
              <a:rPr lang="en-US" sz="2400" spc="0" dirty="0">
                <a:latin typeface="Calibri Regular" charset="0"/>
                <a:ea typeface="Calibri Regular" charset="0"/>
                <a:cs typeface="Calibri Regular" charset="0"/>
              </a:rPr>
              <a:t>                  Happens-Before (</a:t>
            </a:r>
            <a:r>
              <a:rPr lang="en-US" sz="2400" spc="0" dirty="0">
                <a:latin typeface="Calibri Regular" charset="0"/>
                <a:ea typeface="Calibri Regular" charset="0"/>
                <a:cs typeface="Calibri Regular" charset="0"/>
                <a:sym typeface="Wingdings"/>
              </a:rPr>
              <a:t>) between a and z</a:t>
            </a:r>
          </a:p>
          <a:p>
            <a:pPr>
              <a:buClr>
                <a:schemeClr val="tx1"/>
              </a:buClr>
            </a:pPr>
            <a:endParaRPr lang="en-US" sz="2400" spc="0" dirty="0">
              <a:latin typeface="Calibri Regular" charset="0"/>
              <a:ea typeface="Calibri Regular" charset="0"/>
              <a:cs typeface="Calibri Regular" charset="0"/>
              <a:sym typeface="Wingdings"/>
            </a:endParaRPr>
          </a:p>
          <a:p>
            <a:pPr>
              <a:buClr>
                <a:schemeClr val="tx1"/>
              </a:buClr>
            </a:pPr>
            <a:r>
              <a:rPr lang="en-US" sz="2400" spc="0" dirty="0">
                <a:latin typeface="Calibri Regular" charset="0"/>
                <a:ea typeface="Calibri Regular" charset="0"/>
                <a:cs typeface="Calibri Regular" charset="0"/>
              </a:rPr>
              <a:t>V(</a:t>
            </a:r>
            <a:r>
              <a:rPr lang="en-US" sz="2400" spc="0" dirty="0">
                <a:solidFill>
                  <a:srgbClr val="E77500"/>
                </a:solidFill>
                <a:latin typeface="Calibri Regular" charset="0"/>
                <a:ea typeface="Calibri Regular" charset="0"/>
                <a:cs typeface="Calibri Regular" charset="0"/>
              </a:rPr>
              <a:t>a</a:t>
            </a:r>
            <a:r>
              <a:rPr lang="en-US" sz="2400" spc="0" dirty="0">
                <a:latin typeface="Calibri Regular" charset="0"/>
                <a:ea typeface="Calibri Regular" charset="0"/>
                <a:cs typeface="Calibri Regular" charset="0"/>
              </a:rPr>
              <a:t>) || V(w) then there is </a:t>
            </a:r>
            <a:r>
              <a:rPr lang="en-US" sz="2400" spc="0" dirty="0">
                <a:solidFill>
                  <a:srgbClr val="E77500"/>
                </a:solidFill>
                <a:latin typeface="Calibri Regular" charset="0"/>
                <a:ea typeface="Calibri Regular" charset="0"/>
                <a:cs typeface="Calibri Regular" charset="0"/>
              </a:rPr>
              <a:t>no</a:t>
            </a:r>
            <a:r>
              <a:rPr lang="en-US" sz="2400" spc="0" dirty="0">
                <a:latin typeface="Calibri Regular" charset="0"/>
                <a:ea typeface="Calibri Regular" charset="0"/>
                <a:cs typeface="Calibri Regular" charset="0"/>
              </a:rPr>
              <a:t> such chain of events between a and 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Vector clocks capture causality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3593477" y="4201838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250465" y="4201838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526465" y="445634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526465" y="4977794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76646" y="4789664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Regular" charset="0"/>
                <a:ea typeface="Calibri Regular" charset="0"/>
                <a:cs typeface="Calibri Regular" charset="0"/>
              </a:rPr>
              <a:t>x</a:t>
            </a:r>
          </a:p>
        </p:txBody>
      </p:sp>
      <p:sp>
        <p:nvSpPr>
          <p:cNvPr id="38" name="Oval 37"/>
          <p:cNvSpPr/>
          <p:nvPr/>
        </p:nvSpPr>
        <p:spPr>
          <a:xfrm>
            <a:off x="6180687" y="5500946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59065" y="5481492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Regular" charset="0"/>
                <a:ea typeface="Calibri Regular" charset="0"/>
                <a:cs typeface="Calibri Regular" charset="0"/>
              </a:rPr>
              <a:t>y</a:t>
            </a:r>
          </a:p>
        </p:txBody>
      </p:sp>
      <p:cxnSp>
        <p:nvCxnSpPr>
          <p:cNvPr id="40" name="Straight Arrow Connector 39"/>
          <p:cNvCxnSpPr>
            <a:stCxn id="36" idx="6"/>
            <a:endCxn id="38" idx="2"/>
          </p:cNvCxnSpPr>
          <p:nvPr/>
        </p:nvCxnSpPr>
        <p:spPr>
          <a:xfrm>
            <a:off x="3663985" y="5046554"/>
            <a:ext cx="2516702" cy="523152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180687" y="6224435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8708" y="4245590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[1,0,0]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77643" y="4815722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[2,0,0]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17247" y="5338874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[2,1,0]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03244" y="6009850"/>
            <a:ext cx="99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[2,2,0]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144207" y="4245589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Regular" charset="0"/>
                <a:ea typeface="Calibri Regular" charset="0"/>
                <a:cs typeface="Calibri Regular" charset="0"/>
              </a:rPr>
              <a:t>w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29683" y="6001229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Regular" charset="0"/>
                <a:ea typeface="Calibri Regular" charset="0"/>
                <a:cs typeface="Calibri Regular" charset="0"/>
              </a:rPr>
              <a:t>z</a:t>
            </a:r>
          </a:p>
        </p:txBody>
      </p:sp>
      <p:sp>
        <p:nvSpPr>
          <p:cNvPr id="29" name="Process 28"/>
          <p:cNvSpPr/>
          <p:nvPr/>
        </p:nvSpPr>
        <p:spPr>
          <a:xfrm>
            <a:off x="3297901" y="3620379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P1</a:t>
            </a:r>
          </a:p>
        </p:txBody>
      </p:sp>
      <p:sp>
        <p:nvSpPr>
          <p:cNvPr id="30" name="Process 29"/>
          <p:cNvSpPr/>
          <p:nvPr/>
        </p:nvSpPr>
        <p:spPr>
          <a:xfrm>
            <a:off x="5952219" y="3619219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P2</a:t>
            </a:r>
          </a:p>
        </p:txBody>
      </p:sp>
      <p:sp>
        <p:nvSpPr>
          <p:cNvPr id="31" name="Process 30"/>
          <p:cNvSpPr/>
          <p:nvPr/>
        </p:nvSpPr>
        <p:spPr>
          <a:xfrm>
            <a:off x="8621572" y="3618061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P3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8913460" y="4200680"/>
            <a:ext cx="0" cy="245684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8" idx="4"/>
            <a:endCxn id="47" idx="0"/>
          </p:cNvCxnSpPr>
          <p:nvPr/>
        </p:nvCxnSpPr>
        <p:spPr>
          <a:xfrm>
            <a:off x="6249447" y="5638467"/>
            <a:ext cx="0" cy="585969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4"/>
            <a:endCxn id="36" idx="0"/>
          </p:cNvCxnSpPr>
          <p:nvPr/>
        </p:nvCxnSpPr>
        <p:spPr>
          <a:xfrm>
            <a:off x="3595225" y="4593868"/>
            <a:ext cx="0" cy="383927"/>
          </a:xfrm>
          <a:prstGeom prst="straightConnector1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831885" y="4558601"/>
            <a:ext cx="1479544" cy="523220"/>
            <a:chOff x="4595752" y="4199049"/>
            <a:chExt cx="1479544" cy="523220"/>
          </a:xfrm>
        </p:grpSpPr>
        <p:sp>
          <p:nvSpPr>
            <p:cNvPr id="42" name="TextBox 41"/>
            <p:cNvSpPr txBox="1"/>
            <p:nvPr/>
          </p:nvSpPr>
          <p:spPr>
            <a:xfrm>
              <a:off x="5081113" y="4225337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 Regular" charset="0"/>
                  <a:ea typeface="Calibri Regular" charset="0"/>
                  <a:cs typeface="Calibri Regular" charset="0"/>
                </a:rPr>
                <a:t>[0,1,0]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4944554" y="443808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95752" y="4199049"/>
              <a:ext cx="356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E77500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53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things happening at the same time</a:t>
            </a:r>
          </a:p>
          <a:p>
            <a:endParaRPr lang="en-US" dirty="0"/>
          </a:p>
          <a:p>
            <a:r>
              <a:rPr lang="en-US" dirty="0"/>
              <a:t>Primary benefit is better performance</a:t>
            </a:r>
          </a:p>
          <a:p>
            <a:pPr lvl="1"/>
            <a:r>
              <a:rPr lang="en-US" dirty="0"/>
              <a:t>Do more work in the same amount of time</a:t>
            </a:r>
          </a:p>
          <a:p>
            <a:pPr lvl="1"/>
            <a:r>
              <a:rPr lang="en-US" dirty="0"/>
              <a:t>Complete fixed amount work in less time</a:t>
            </a:r>
          </a:p>
          <a:p>
            <a:pPr lvl="1"/>
            <a:r>
              <a:rPr lang="en-US" dirty="0"/>
              <a:t>Better utilize resources</a:t>
            </a:r>
          </a:p>
          <a:p>
            <a:pPr lvl="1"/>
            <a:endParaRPr lang="en-US" dirty="0"/>
          </a:p>
          <a:p>
            <a:r>
              <a:rPr lang="en-US" dirty="0"/>
              <a:t>Primary cost is complexity</a:t>
            </a:r>
          </a:p>
          <a:p>
            <a:pPr lvl="1"/>
            <a:r>
              <a:rPr lang="en-US" dirty="0"/>
              <a:t>Hard to reason about</a:t>
            </a:r>
          </a:p>
          <a:p>
            <a:pPr lvl="1"/>
            <a:r>
              <a:rPr lang="en-US" dirty="0"/>
              <a:t>Hard to get right</a:t>
            </a:r>
          </a:p>
          <a:p>
            <a:pPr lvl="1"/>
            <a:r>
              <a:rPr lang="en-US" dirty="0"/>
              <a:t>(Systems deal with it, not applications, </a:t>
            </a:r>
            <a:r>
              <a:rPr lang="mr-IN" dirty="0"/>
              <a:t>…</a:t>
            </a:r>
            <a:r>
              <a:rPr lang="en-US" dirty="0"/>
              <a:t> to some extent)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7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&amp; Causality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Q: a </a:t>
            </a:r>
            <a:r>
              <a:rPr lang="en-US" dirty="0">
                <a:sym typeface="Wingdings"/>
              </a:rPr>
              <a:t> b		=&gt;	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Q: </a:t>
            </a:r>
            <a:r>
              <a:rPr lang="en-US" dirty="0">
                <a:sym typeface="Wingdings"/>
              </a:rPr>
              <a:t>V(a) &lt; V(b) 	=&gt;	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/>
              <a:t>Q: a || b		=&gt;	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8215" y="18341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+mn-lt"/>
                <a:sym typeface="Wingdings"/>
              </a:rPr>
              <a:t>				V(a) &lt; V(b)</a:t>
            </a:r>
          </a:p>
          <a:p>
            <a:pPr marL="0" indent="0">
              <a:buFont typeface="Arial"/>
              <a:buNone/>
            </a:pPr>
            <a:endParaRPr lang="en-US" dirty="0">
              <a:latin typeface="+mn-lt"/>
              <a:sym typeface="Wingdings"/>
            </a:endParaRPr>
          </a:p>
          <a:p>
            <a:pPr marL="0" indent="0">
              <a:buFont typeface="Arial"/>
              <a:buNone/>
            </a:pPr>
            <a:r>
              <a:rPr lang="en-US" dirty="0">
                <a:latin typeface="+mn-lt"/>
                <a:sym typeface="Wingdings"/>
              </a:rPr>
              <a:t>				a  b</a:t>
            </a:r>
            <a:endParaRPr lang="en-US" dirty="0">
              <a:latin typeface="+mn-lt"/>
              <a:cs typeface="Calibri"/>
            </a:endParaRPr>
          </a:p>
          <a:p>
            <a:pPr marL="0" indent="0">
              <a:buFont typeface="Arial"/>
              <a:buNone/>
            </a:pPr>
            <a:endParaRPr lang="en-US" dirty="0">
              <a:latin typeface="+mn-lt"/>
              <a:sym typeface="Wingdings"/>
            </a:endParaRPr>
          </a:p>
          <a:p>
            <a:pPr lvl="1" indent="0">
              <a:buNone/>
            </a:pPr>
            <a:r>
              <a:rPr lang="en-US" dirty="0">
                <a:latin typeface="+mn-lt"/>
              </a:rPr>
              <a:t>				</a:t>
            </a:r>
            <a:r>
              <a:rPr lang="en-US" dirty="0">
                <a:latin typeface="Helvetica Neue Medium"/>
              </a:rPr>
              <a:t>a</a:t>
            </a:r>
            <a:r>
              <a:rPr lang="en-US" baseline="-25000" dirty="0">
                <a:latin typeface="Helvetica Neue Medium"/>
              </a:rPr>
              <a:t>i</a:t>
            </a:r>
            <a:r>
              <a:rPr lang="en-US" dirty="0">
                <a:latin typeface="Helvetica Neue Medium"/>
              </a:rPr>
              <a:t> &lt; b</a:t>
            </a:r>
            <a:r>
              <a:rPr lang="en-US" baseline="-25000" dirty="0">
                <a:latin typeface="Helvetica Neue Medium"/>
              </a:rPr>
              <a:t>i</a:t>
            </a:r>
            <a:r>
              <a:rPr lang="en-US" dirty="0">
                <a:latin typeface="Helvetica Neue Medium"/>
              </a:rPr>
              <a:t> and </a:t>
            </a:r>
            <a:r>
              <a:rPr lang="en-US" dirty="0" err="1">
                <a:latin typeface="Helvetica Neue Medium"/>
              </a:rPr>
              <a:t>a</a:t>
            </a:r>
            <a:r>
              <a:rPr lang="en-US" baseline="-25000" dirty="0" err="1">
                <a:latin typeface="Helvetica Neue Medium"/>
              </a:rPr>
              <a:t>j</a:t>
            </a:r>
            <a:r>
              <a:rPr lang="en-US" dirty="0">
                <a:latin typeface="Helvetica Neue Medium"/>
              </a:rPr>
              <a:t> &gt; </a:t>
            </a:r>
            <a:r>
              <a:rPr lang="en-US" dirty="0" err="1">
                <a:latin typeface="Helvetica Neue Medium"/>
              </a:rPr>
              <a:t>b</a:t>
            </a:r>
            <a:r>
              <a:rPr lang="en-US" baseline="-25000" dirty="0" err="1">
                <a:latin typeface="Helvetica Neue Medium"/>
              </a:rPr>
              <a:t>j</a:t>
            </a:r>
            <a:r>
              <a:rPr lang="en-US" dirty="0">
                <a:latin typeface="Helvetica Neue Medium"/>
              </a:rPr>
              <a:t>, some </a:t>
            </a:r>
            <a:r>
              <a:rPr lang="en-US" dirty="0" err="1">
                <a:latin typeface="Helvetica Neue Medium"/>
              </a:rPr>
              <a:t>i</a:t>
            </a:r>
            <a:r>
              <a:rPr lang="en-US" dirty="0">
                <a:latin typeface="Helvetica Neue Medium"/>
              </a:rPr>
              <a:t>, j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01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37846" y="178757"/>
            <a:ext cx="10415954" cy="472829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spc="0" dirty="0">
                <a:ea typeface="Calibri Regular" charset="0"/>
                <a:cs typeface="Calibri Regular" charset="0"/>
              </a:rPr>
              <a:t>Two events a, z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600" spc="0" dirty="0">
              <a:ea typeface="Calibri Regular" charset="0"/>
              <a:cs typeface="Calibri Regular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spc="0" dirty="0">
                <a:ea typeface="Calibri Regular" charset="0"/>
                <a:cs typeface="Calibri Regular" charset="0"/>
              </a:rPr>
              <a:t>Lamport clocks: C(a) &lt; C(z)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spc="0" dirty="0">
                <a:ea typeface="Calibri Regular" charset="0"/>
                <a:cs typeface="Calibri Regular" charset="0"/>
              </a:rPr>
              <a:t>	Conclusion: </a:t>
            </a:r>
            <a:r>
              <a:rPr lang="en-US" sz="3200" dirty="0"/>
              <a:t>z -/-&gt; </a:t>
            </a:r>
            <a:r>
              <a:rPr lang="en-US" sz="3200" dirty="0">
                <a:sym typeface="Wingdings"/>
              </a:rPr>
              <a:t>a, i.e., either a  z or a || z</a:t>
            </a:r>
            <a:endParaRPr lang="en-US" sz="3600" spc="0" dirty="0">
              <a:solidFill>
                <a:srgbClr val="FF0000"/>
              </a:solidFill>
              <a:ea typeface="Calibri Regular" charset="0"/>
              <a:cs typeface="Calibri Regular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600" spc="0" dirty="0">
              <a:ea typeface="Calibri Regular" charset="0"/>
              <a:cs typeface="Calibri Regular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spc="0" dirty="0">
                <a:ea typeface="Calibri Regular" charset="0"/>
                <a:cs typeface="Calibri Regular" charset="0"/>
              </a:rPr>
              <a:t>Vector clocks: V(a) &lt; V(z)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dirty="0">
                <a:ea typeface="Calibri Regular" charset="0"/>
                <a:cs typeface="Calibri Regular" charset="0"/>
              </a:rPr>
              <a:t>	</a:t>
            </a:r>
            <a:r>
              <a:rPr lang="en-US" sz="3200" spc="0" dirty="0">
                <a:ea typeface="Calibri Regular" charset="0"/>
                <a:cs typeface="Calibri Regular" charset="0"/>
              </a:rPr>
              <a:t>Conclusion: </a:t>
            </a:r>
            <a:r>
              <a:rPr lang="en-US" sz="3200" dirty="0"/>
              <a:t>a </a:t>
            </a:r>
            <a:r>
              <a:rPr lang="en-US" sz="3200" dirty="0">
                <a:sym typeface="Wingdings"/>
              </a:rPr>
              <a:t> z</a:t>
            </a:r>
            <a:endParaRPr lang="en-US" altLang="en-US" sz="3600" dirty="0">
              <a:ea typeface="Calibri Regular" charset="0"/>
              <a:cs typeface="Calibri Regular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7846" y="5129960"/>
            <a:ext cx="9683261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 Regular" charset="0"/>
                <a:ea typeface="Calibri Regular" charset="0"/>
                <a:cs typeface="Calibri Regular" charset="0"/>
              </a:rPr>
              <a:t>Vector clock timestamps precisely capture happens-before relation (potential causality)</a:t>
            </a:r>
          </a:p>
        </p:txBody>
      </p:sp>
    </p:spTree>
    <p:extLst>
      <p:ext uri="{BB962C8B-B14F-4D97-AF65-F5344CB8AC3E}">
        <p14:creationId xmlns:p14="http://schemas.microsoft.com/office/powerpoint/2010/main" val="9332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65" y="1434365"/>
            <a:ext cx="4949201" cy="4742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84" y="2331229"/>
            <a:ext cx="3875501" cy="3224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Calibri Regular" charset="0"/>
                <a:cs typeface="Calibri Regular" charset="0"/>
              </a:rPr>
              <a:t>Motivation: Distributed discussion board</a:t>
            </a:r>
            <a:endParaRPr lang="en-US" sz="4000" dirty="0"/>
          </a:p>
        </p:txBody>
      </p:sp>
      <p:sp>
        <p:nvSpPr>
          <p:cNvPr id="6" name="Up-Down Arrow 5"/>
          <p:cNvSpPr/>
          <p:nvPr/>
        </p:nvSpPr>
        <p:spPr>
          <a:xfrm>
            <a:off x="1885845" y="2668878"/>
            <a:ext cx="676507" cy="1011044"/>
          </a:xfrm>
          <a:prstGeom prst="upDown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OK</a:t>
            </a:r>
          </a:p>
        </p:txBody>
      </p:sp>
      <p:sp>
        <p:nvSpPr>
          <p:cNvPr id="7" name="Up-Down Arrow 6"/>
          <p:cNvSpPr/>
          <p:nvPr/>
        </p:nvSpPr>
        <p:spPr>
          <a:xfrm>
            <a:off x="2769008" y="3437738"/>
            <a:ext cx="676507" cy="1011044"/>
          </a:xfrm>
          <a:prstGeom prst="upDown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OK</a:t>
            </a:r>
          </a:p>
        </p:txBody>
      </p:sp>
      <p:sp>
        <p:nvSpPr>
          <p:cNvPr id="10" name="Up-Down Arrow 9"/>
          <p:cNvSpPr/>
          <p:nvPr/>
        </p:nvSpPr>
        <p:spPr>
          <a:xfrm>
            <a:off x="3677558" y="4216440"/>
            <a:ext cx="676507" cy="1011044"/>
          </a:xfrm>
          <a:prstGeom prst="upDown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OK</a:t>
            </a:r>
          </a:p>
        </p:txBody>
      </p:sp>
      <p:sp>
        <p:nvSpPr>
          <p:cNvPr id="5" name="Right Arrow 4"/>
          <p:cNvSpPr/>
          <p:nvPr/>
        </p:nvSpPr>
        <p:spPr>
          <a:xfrm rot="3600000">
            <a:off x="6524662" y="2912902"/>
            <a:ext cx="1495730" cy="1280735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Happens-Before</a:t>
            </a:r>
          </a:p>
        </p:txBody>
      </p:sp>
      <p:sp>
        <p:nvSpPr>
          <p:cNvPr id="8" name="Right Arrow 7"/>
          <p:cNvSpPr/>
          <p:nvPr/>
        </p:nvSpPr>
        <p:spPr>
          <a:xfrm rot="3600000">
            <a:off x="7881856" y="4390276"/>
            <a:ext cx="1001190" cy="896629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HB</a:t>
            </a:r>
            <a:endParaRPr lang="en-US" sz="2400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3600000">
            <a:off x="9403823" y="5047961"/>
            <a:ext cx="1001190" cy="896629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HB</a:t>
            </a:r>
            <a:endParaRPr lang="en-US" sz="2400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57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5" grpId="0" animBg="1"/>
      <p:bldP spid="8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Distributed discussion board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Users join specific discussion groups</a:t>
            </a:r>
          </a:p>
          <a:p>
            <a:pPr lvl="1" eaLnBrk="1" hangingPunct="1"/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Each user runs a process on a different machine</a:t>
            </a:r>
          </a:p>
          <a:p>
            <a:pPr lvl="1" eaLnBrk="1" hangingPunct="1"/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Messages (posts or replies) sent to all users in group</a:t>
            </a:r>
          </a:p>
          <a:p>
            <a:pPr lvl="1" eaLnBrk="1" hangingPunct="1"/>
            <a:endParaRPr 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pPr lvl="1" eaLnBrk="1" hangingPunct="1"/>
            <a:endParaRPr 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pPr eaLnBrk="1" hangingPunct="1"/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Goal: Ensure replies follow posts</a:t>
            </a:r>
          </a:p>
          <a:p>
            <a:pPr eaLnBrk="1" hangingPunct="1"/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Non-goal: Sort posts and replies chronologically</a:t>
            </a:r>
          </a:p>
          <a:p>
            <a:pPr eaLnBrk="1" hangingPunct="1"/>
            <a:endParaRPr 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pPr eaLnBrk="1" hangingPunct="1"/>
            <a:endParaRPr lang="en-US" spc="0" dirty="0">
              <a:latin typeface="Calibri Regular" charset="0"/>
              <a:ea typeface="Calibri Regular" charset="0"/>
              <a:cs typeface="Calibri Regular" charset="0"/>
            </a:endParaRPr>
          </a:p>
          <a:p>
            <a:pPr eaLnBrk="1" hangingPunct="1"/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Q: Can Lamport Clocks help here?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476" y="5294986"/>
            <a:ext cx="693234" cy="8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64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24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Lamport Clock-based discussion board</a:t>
            </a:r>
          </a:p>
        </p:txBody>
      </p:sp>
      <p:sp>
        <p:nvSpPr>
          <p:cNvPr id="6" name="Process 5"/>
          <p:cNvSpPr/>
          <p:nvPr/>
        </p:nvSpPr>
        <p:spPr>
          <a:xfrm>
            <a:off x="838201" y="179950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838200" y="3040210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838201" y="4283234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P3</a:t>
            </a: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1419659" y="2056640"/>
            <a:ext cx="7540346" cy="3359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1421977" y="3314142"/>
            <a:ext cx="7538029" cy="1795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 flipV="1">
            <a:off x="1419660" y="4571645"/>
            <a:ext cx="7542663" cy="231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55024" y="532142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Time 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  <a:sym typeface="Wingdings"/>
              </a:rPr>
              <a:t></a:t>
            </a:r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60849" y="289324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baseline="-25000" dirty="0">
                <a:latin typeface="Calibri Regular" charset="0"/>
                <a:ea typeface="Calibri Regular" charset="0"/>
                <a:cs typeface="Calibri Regular" charset="0"/>
              </a:rPr>
              <a:t>2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 =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58884" y="24402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99445" y="35273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1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503831" y="3252492"/>
            <a:ext cx="0" cy="156896"/>
          </a:xfrm>
          <a:prstGeom prst="line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735310" y="4155541"/>
            <a:ext cx="724878" cy="494553"/>
            <a:chOff x="1049509" y="4135857"/>
            <a:chExt cx="724878" cy="494553"/>
          </a:xfrm>
        </p:grpSpPr>
        <p:sp>
          <p:nvSpPr>
            <p:cNvPr id="32" name="TextBox 31"/>
            <p:cNvSpPr txBox="1"/>
            <p:nvPr/>
          </p:nvSpPr>
          <p:spPr>
            <a:xfrm>
              <a:off x="1049509" y="4135857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C</a:t>
              </a:r>
              <a:r>
                <a:rPr lang="en-US" baseline="-25000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 = 0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673084" y="4473514"/>
              <a:ext cx="0" cy="15689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107995" y="2090234"/>
            <a:ext cx="918384" cy="2465773"/>
            <a:chOff x="3422194" y="2070550"/>
            <a:chExt cx="918384" cy="2465773"/>
          </a:xfrm>
        </p:grpSpPr>
        <p:sp>
          <p:nvSpPr>
            <p:cNvPr id="26" name="Oval 25"/>
            <p:cNvSpPr/>
            <p:nvPr/>
          </p:nvSpPr>
          <p:spPr>
            <a:xfrm rot="19950626">
              <a:off x="3422194" y="3201532"/>
              <a:ext cx="185854" cy="185854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573838" y="3385871"/>
              <a:ext cx="723349" cy="115045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640450" y="2914560"/>
              <a:ext cx="700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Reply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549354" y="2070550"/>
              <a:ext cx="662856" cy="114147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>
            <a:stCxn id="16" idx="4"/>
          </p:cNvCxnSpPr>
          <p:nvPr/>
        </p:nvCxnSpPr>
        <p:spPr>
          <a:xfrm>
            <a:off x="2044012" y="2172668"/>
            <a:ext cx="723349" cy="1150452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023946" y="2153283"/>
            <a:ext cx="6180254" cy="2408663"/>
          </a:xfrm>
          <a:custGeom>
            <a:avLst/>
            <a:gdLst>
              <a:gd name="connsiteX0" fmla="*/ 0 w 4304371"/>
              <a:gd name="connsiteY0" fmla="*/ 0 h 2408663"/>
              <a:gd name="connsiteX1" fmla="*/ 706244 w 4304371"/>
              <a:gd name="connsiteY1" fmla="*/ 2066693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71" h="2408663">
                <a:moveTo>
                  <a:pt x="0" y="0"/>
                </a:moveTo>
                <a:cubicBezTo>
                  <a:pt x="66288" y="873512"/>
                  <a:pt x="407639" y="1211768"/>
                  <a:pt x="921834" y="1620645"/>
                </a:cubicBezTo>
                <a:cubicBezTo>
                  <a:pt x="1436029" y="2029522"/>
                  <a:pt x="2848517" y="1890753"/>
                  <a:pt x="3442010" y="1918010"/>
                </a:cubicBezTo>
                <a:cubicBezTo>
                  <a:pt x="4035503" y="1945267"/>
                  <a:pt x="4173034" y="2191834"/>
                  <a:pt x="4304371" y="2408663"/>
                </a:cubicBezTo>
              </a:path>
            </a:pathLst>
          </a:custGeom>
          <a:noFill/>
          <a:ln w="60325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2223" y="1690688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Post</a:t>
            </a:r>
          </a:p>
        </p:txBody>
      </p:sp>
      <p:sp>
        <p:nvSpPr>
          <p:cNvPr id="16" name="Oval 15"/>
          <p:cNvSpPr/>
          <p:nvPr/>
        </p:nvSpPr>
        <p:spPr>
          <a:xfrm rot="19950626">
            <a:off x="1908191" y="1997306"/>
            <a:ext cx="185854" cy="185854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012520" y="4679061"/>
            <a:ext cx="4991494" cy="539385"/>
            <a:chOff x="3326720" y="4659377"/>
            <a:chExt cx="4991494" cy="539385"/>
          </a:xfrm>
        </p:grpSpPr>
        <p:sp>
          <p:nvSpPr>
            <p:cNvPr id="48" name="Left Brace 47"/>
            <p:cNvSpPr/>
            <p:nvPr/>
          </p:nvSpPr>
          <p:spPr>
            <a:xfrm rot="16200000">
              <a:off x="5818249" y="3138314"/>
              <a:ext cx="179088" cy="3221213"/>
            </a:xfrm>
            <a:prstGeom prst="leftBrace">
              <a:avLst>
                <a:gd name="adj1" fmla="val 31678"/>
                <a:gd name="adj2" fmla="val 50000"/>
              </a:avLst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26720" y="4829430"/>
              <a:ext cx="4991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77500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Want: </a:t>
              </a:r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Defer showing Reply until Post arrives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473506" y="2426760"/>
            <a:ext cx="443771" cy="1417154"/>
            <a:chOff x="3787705" y="2407077"/>
            <a:chExt cx="443771" cy="1417154"/>
          </a:xfrm>
        </p:grpSpPr>
        <p:sp>
          <p:nvSpPr>
            <p:cNvPr id="29" name="TextBox 28"/>
            <p:cNvSpPr txBox="1"/>
            <p:nvPr/>
          </p:nvSpPr>
          <p:spPr>
            <a:xfrm>
              <a:off x="3787705" y="34548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18570" y="240707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</a:p>
          </p:txBody>
        </p:sp>
      </p:grpSp>
      <p:sp>
        <p:nvSpPr>
          <p:cNvPr id="57" name="Up Arrow 56"/>
          <p:cNvSpPr/>
          <p:nvPr/>
        </p:nvSpPr>
        <p:spPr>
          <a:xfrm rot="16200000">
            <a:off x="4796620" y="3474461"/>
            <a:ext cx="349405" cy="392682"/>
          </a:xfrm>
          <a:prstGeom prst="up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58" name="Up Arrow 57"/>
          <p:cNvSpPr/>
          <p:nvPr/>
        </p:nvSpPr>
        <p:spPr>
          <a:xfrm>
            <a:off x="2184182" y="4742164"/>
            <a:ext cx="349405" cy="392682"/>
          </a:xfrm>
          <a:prstGeom prst="up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5771764"/>
            <a:ext cx="993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Proposal 1 : Defer showing message if C(message) &gt; local clock + 1?</a:t>
            </a:r>
          </a:p>
        </p:txBody>
      </p:sp>
    </p:spTree>
    <p:extLst>
      <p:ext uri="{BB962C8B-B14F-4D97-AF65-F5344CB8AC3E}">
        <p14:creationId xmlns:p14="http://schemas.microsoft.com/office/powerpoint/2010/main" val="15724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25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Lamport Clock-based discussion board</a:t>
            </a:r>
          </a:p>
        </p:txBody>
      </p:sp>
      <p:sp>
        <p:nvSpPr>
          <p:cNvPr id="6" name="Process 5"/>
          <p:cNvSpPr/>
          <p:nvPr/>
        </p:nvSpPr>
        <p:spPr>
          <a:xfrm>
            <a:off x="838201" y="179950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838200" y="3040210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838201" y="4283234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P3</a:t>
            </a: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1419659" y="2056640"/>
            <a:ext cx="7540346" cy="3359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1421977" y="3314142"/>
            <a:ext cx="7538029" cy="1795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 flipV="1">
            <a:off x="1419660" y="4571645"/>
            <a:ext cx="7542663" cy="231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55024" y="532142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Time 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  <a:sym typeface="Wingdings"/>
              </a:rPr>
              <a:t></a:t>
            </a:r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60849" y="289324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baseline="-25000" dirty="0">
                <a:latin typeface="Calibri Regular" charset="0"/>
                <a:ea typeface="Calibri Regular" charset="0"/>
                <a:cs typeface="Calibri Regular" charset="0"/>
              </a:rPr>
              <a:t>2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 =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58884" y="24402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99445" y="35273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1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503831" y="3252492"/>
            <a:ext cx="0" cy="156896"/>
          </a:xfrm>
          <a:prstGeom prst="line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735310" y="4155541"/>
            <a:ext cx="724878" cy="494553"/>
            <a:chOff x="1049509" y="4135857"/>
            <a:chExt cx="724878" cy="494553"/>
          </a:xfrm>
        </p:grpSpPr>
        <p:sp>
          <p:nvSpPr>
            <p:cNvPr id="32" name="TextBox 31"/>
            <p:cNvSpPr txBox="1"/>
            <p:nvPr/>
          </p:nvSpPr>
          <p:spPr>
            <a:xfrm>
              <a:off x="1049509" y="4135857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C</a:t>
              </a:r>
              <a:r>
                <a:rPr lang="en-US" baseline="-25000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 = 0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673084" y="4473514"/>
              <a:ext cx="0" cy="15689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107995" y="2090234"/>
            <a:ext cx="918384" cy="2465773"/>
            <a:chOff x="3422194" y="2070550"/>
            <a:chExt cx="918384" cy="2465773"/>
          </a:xfrm>
        </p:grpSpPr>
        <p:sp>
          <p:nvSpPr>
            <p:cNvPr id="26" name="Oval 25"/>
            <p:cNvSpPr/>
            <p:nvPr/>
          </p:nvSpPr>
          <p:spPr>
            <a:xfrm rot="19950626">
              <a:off x="3422194" y="3201532"/>
              <a:ext cx="185854" cy="185854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573838" y="3385871"/>
              <a:ext cx="723349" cy="115045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640450" y="2914560"/>
              <a:ext cx="700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Reply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549354" y="2070550"/>
              <a:ext cx="662856" cy="114147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>
            <a:stCxn id="16" idx="4"/>
          </p:cNvCxnSpPr>
          <p:nvPr/>
        </p:nvCxnSpPr>
        <p:spPr>
          <a:xfrm>
            <a:off x="2044012" y="2172668"/>
            <a:ext cx="723349" cy="1150452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023946" y="2153283"/>
            <a:ext cx="6180254" cy="2408663"/>
          </a:xfrm>
          <a:custGeom>
            <a:avLst/>
            <a:gdLst>
              <a:gd name="connsiteX0" fmla="*/ 0 w 4304371"/>
              <a:gd name="connsiteY0" fmla="*/ 0 h 2408663"/>
              <a:gd name="connsiteX1" fmla="*/ 706244 w 4304371"/>
              <a:gd name="connsiteY1" fmla="*/ 2066693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71" h="2408663">
                <a:moveTo>
                  <a:pt x="0" y="0"/>
                </a:moveTo>
                <a:cubicBezTo>
                  <a:pt x="66288" y="873512"/>
                  <a:pt x="407639" y="1211768"/>
                  <a:pt x="921834" y="1620645"/>
                </a:cubicBezTo>
                <a:cubicBezTo>
                  <a:pt x="1436029" y="2029522"/>
                  <a:pt x="2848517" y="1890753"/>
                  <a:pt x="3442010" y="1918010"/>
                </a:cubicBezTo>
                <a:cubicBezTo>
                  <a:pt x="4035503" y="1945267"/>
                  <a:pt x="4173034" y="2191834"/>
                  <a:pt x="4304371" y="2408663"/>
                </a:cubicBezTo>
              </a:path>
            </a:pathLst>
          </a:custGeom>
          <a:noFill/>
          <a:ln w="60325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2223" y="1690688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Post</a:t>
            </a:r>
          </a:p>
        </p:txBody>
      </p:sp>
      <p:sp>
        <p:nvSpPr>
          <p:cNvPr id="16" name="Oval 15"/>
          <p:cNvSpPr/>
          <p:nvPr/>
        </p:nvSpPr>
        <p:spPr>
          <a:xfrm rot="19950626">
            <a:off x="1908191" y="1997306"/>
            <a:ext cx="185854" cy="185854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012520" y="4679061"/>
            <a:ext cx="4991494" cy="539385"/>
            <a:chOff x="3326720" y="4659377"/>
            <a:chExt cx="4991494" cy="539385"/>
          </a:xfrm>
        </p:grpSpPr>
        <p:sp>
          <p:nvSpPr>
            <p:cNvPr id="48" name="Left Brace 47"/>
            <p:cNvSpPr/>
            <p:nvPr/>
          </p:nvSpPr>
          <p:spPr>
            <a:xfrm rot="16200000">
              <a:off x="5818249" y="3138314"/>
              <a:ext cx="179088" cy="3221213"/>
            </a:xfrm>
            <a:prstGeom prst="leftBrace">
              <a:avLst>
                <a:gd name="adj1" fmla="val 31678"/>
                <a:gd name="adj2" fmla="val 50000"/>
              </a:avLst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26720" y="4829430"/>
              <a:ext cx="4991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77500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Want: </a:t>
              </a:r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Defer showing Reply until Post arrives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473506" y="2426760"/>
            <a:ext cx="443771" cy="1417154"/>
            <a:chOff x="3787705" y="2407077"/>
            <a:chExt cx="443771" cy="1417154"/>
          </a:xfrm>
        </p:grpSpPr>
        <p:sp>
          <p:nvSpPr>
            <p:cNvPr id="29" name="TextBox 28"/>
            <p:cNvSpPr txBox="1"/>
            <p:nvPr/>
          </p:nvSpPr>
          <p:spPr>
            <a:xfrm>
              <a:off x="3787705" y="34548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18570" y="240707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</a:p>
          </p:txBody>
        </p:sp>
      </p:grpSp>
      <p:sp>
        <p:nvSpPr>
          <p:cNvPr id="57" name="Up Arrow 56"/>
          <p:cNvSpPr/>
          <p:nvPr/>
        </p:nvSpPr>
        <p:spPr>
          <a:xfrm rot="16200000">
            <a:off x="4796620" y="3474461"/>
            <a:ext cx="349405" cy="392682"/>
          </a:xfrm>
          <a:prstGeom prst="up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58" name="Up Arrow 57"/>
          <p:cNvSpPr/>
          <p:nvPr/>
        </p:nvSpPr>
        <p:spPr>
          <a:xfrm>
            <a:off x="2184182" y="4742164"/>
            <a:ext cx="349405" cy="392682"/>
          </a:xfrm>
          <a:prstGeom prst="up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183709" y="3252492"/>
            <a:ext cx="859170" cy="1325814"/>
            <a:chOff x="2746391" y="1977623"/>
            <a:chExt cx="859170" cy="1325814"/>
          </a:xfrm>
        </p:grpSpPr>
        <p:sp>
          <p:nvSpPr>
            <p:cNvPr id="38" name="TextBox 37"/>
            <p:cNvSpPr txBox="1"/>
            <p:nvPr/>
          </p:nvSpPr>
          <p:spPr>
            <a:xfrm>
              <a:off x="3197084" y="24205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4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882212" y="2152985"/>
              <a:ext cx="723349" cy="115045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 rot="19950626">
              <a:off x="2746391" y="1977623"/>
              <a:ext cx="185854" cy="185854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934804" y="3252492"/>
            <a:ext cx="859170" cy="1325814"/>
            <a:chOff x="2746391" y="1977623"/>
            <a:chExt cx="859170" cy="1325814"/>
          </a:xfrm>
        </p:grpSpPr>
        <p:sp>
          <p:nvSpPr>
            <p:cNvPr id="44" name="TextBox 43"/>
            <p:cNvSpPr txBox="1"/>
            <p:nvPr/>
          </p:nvSpPr>
          <p:spPr>
            <a:xfrm>
              <a:off x="3197084" y="24205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5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882212" y="2152985"/>
              <a:ext cx="723349" cy="115045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 rot="19950626">
              <a:off x="2746391" y="1977623"/>
              <a:ext cx="185854" cy="185854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583690" y="3252492"/>
            <a:ext cx="859170" cy="1325814"/>
            <a:chOff x="2746391" y="1977623"/>
            <a:chExt cx="859170" cy="1325814"/>
          </a:xfrm>
        </p:grpSpPr>
        <p:sp>
          <p:nvSpPr>
            <p:cNvPr id="53" name="TextBox 52"/>
            <p:cNvSpPr txBox="1"/>
            <p:nvPr/>
          </p:nvSpPr>
          <p:spPr>
            <a:xfrm>
              <a:off x="3197084" y="24205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6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2882212" y="2152985"/>
              <a:ext cx="723349" cy="115045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 rot="19950626">
              <a:off x="2746391" y="1977623"/>
              <a:ext cx="185854" cy="185854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838200" y="5771764"/>
            <a:ext cx="993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Proposal 1 : Defer showing message if C(message) &gt; local clock + 1?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8200" y="6212499"/>
            <a:ext cx="993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7500"/>
                </a:solidFill>
                <a:latin typeface="Calibri Regular" charset="0"/>
                <a:ea typeface="Calibri Regular" charset="0"/>
                <a:cs typeface="Calibri Regular" charset="0"/>
              </a:rPr>
              <a:t>No!</a:t>
            </a:r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 Local clock can be advanced by independent messages</a:t>
            </a:r>
          </a:p>
        </p:txBody>
      </p:sp>
    </p:spTree>
    <p:extLst>
      <p:ext uri="{BB962C8B-B14F-4D97-AF65-F5344CB8AC3E}">
        <p14:creationId xmlns:p14="http://schemas.microsoft.com/office/powerpoint/2010/main" val="12408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26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atin typeface="Calibri Regular" charset="0"/>
                <a:ea typeface="Calibri Regular" charset="0"/>
                <a:cs typeface="Calibri Regular" charset="0"/>
              </a:rPr>
              <a:t>Lamport Clock-based discussion board</a:t>
            </a:r>
          </a:p>
        </p:txBody>
      </p:sp>
      <p:sp>
        <p:nvSpPr>
          <p:cNvPr id="6" name="Process 5"/>
          <p:cNvSpPr/>
          <p:nvPr/>
        </p:nvSpPr>
        <p:spPr>
          <a:xfrm>
            <a:off x="838201" y="1799505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838200" y="3040210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838201" y="4283234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P3</a:t>
            </a: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1419659" y="2056640"/>
            <a:ext cx="7540346" cy="3359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1421977" y="3314142"/>
            <a:ext cx="7538029" cy="1795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 flipV="1">
            <a:off x="1419660" y="4571645"/>
            <a:ext cx="7542663" cy="231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55024" y="532142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Time 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  <a:sym typeface="Wingdings"/>
              </a:rPr>
              <a:t></a:t>
            </a:r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60849" y="289324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baseline="-25000" dirty="0">
                <a:latin typeface="Calibri Regular" charset="0"/>
                <a:ea typeface="Calibri Regular" charset="0"/>
                <a:cs typeface="Calibri Regular" charset="0"/>
              </a:rPr>
              <a:t>2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 =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58884" y="24402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99445" y="35273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1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503831" y="3252492"/>
            <a:ext cx="0" cy="156896"/>
          </a:xfrm>
          <a:prstGeom prst="line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735310" y="4155541"/>
            <a:ext cx="724878" cy="494553"/>
            <a:chOff x="1049509" y="4135857"/>
            <a:chExt cx="724878" cy="494553"/>
          </a:xfrm>
        </p:grpSpPr>
        <p:sp>
          <p:nvSpPr>
            <p:cNvPr id="32" name="TextBox 31"/>
            <p:cNvSpPr txBox="1"/>
            <p:nvPr/>
          </p:nvSpPr>
          <p:spPr>
            <a:xfrm>
              <a:off x="1049509" y="4135857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C</a:t>
              </a:r>
              <a:r>
                <a:rPr lang="en-US" baseline="-25000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 = 0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673084" y="4473514"/>
              <a:ext cx="0" cy="15689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107995" y="2090234"/>
            <a:ext cx="918384" cy="2465773"/>
            <a:chOff x="3422194" y="2070550"/>
            <a:chExt cx="918384" cy="2465773"/>
          </a:xfrm>
        </p:grpSpPr>
        <p:sp>
          <p:nvSpPr>
            <p:cNvPr id="26" name="Oval 25"/>
            <p:cNvSpPr/>
            <p:nvPr/>
          </p:nvSpPr>
          <p:spPr>
            <a:xfrm rot="19950626">
              <a:off x="3422194" y="3201532"/>
              <a:ext cx="185854" cy="185854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573838" y="3385871"/>
              <a:ext cx="723349" cy="1150452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640450" y="2914560"/>
              <a:ext cx="700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Reply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549354" y="2070550"/>
              <a:ext cx="662856" cy="1141476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>
            <a:stCxn id="16" idx="4"/>
          </p:cNvCxnSpPr>
          <p:nvPr/>
        </p:nvCxnSpPr>
        <p:spPr>
          <a:xfrm>
            <a:off x="2044012" y="2172668"/>
            <a:ext cx="723349" cy="1150452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023946" y="2153283"/>
            <a:ext cx="6180254" cy="2408663"/>
          </a:xfrm>
          <a:custGeom>
            <a:avLst/>
            <a:gdLst>
              <a:gd name="connsiteX0" fmla="*/ 0 w 4304371"/>
              <a:gd name="connsiteY0" fmla="*/ 0 h 2408663"/>
              <a:gd name="connsiteX1" fmla="*/ 706244 w 4304371"/>
              <a:gd name="connsiteY1" fmla="*/ 2066693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71" h="2408663">
                <a:moveTo>
                  <a:pt x="0" y="0"/>
                </a:moveTo>
                <a:cubicBezTo>
                  <a:pt x="66288" y="873512"/>
                  <a:pt x="407639" y="1211768"/>
                  <a:pt x="921834" y="1620645"/>
                </a:cubicBezTo>
                <a:cubicBezTo>
                  <a:pt x="1436029" y="2029522"/>
                  <a:pt x="2848517" y="1890753"/>
                  <a:pt x="3442010" y="1918010"/>
                </a:cubicBezTo>
                <a:cubicBezTo>
                  <a:pt x="4035503" y="1945267"/>
                  <a:pt x="4173034" y="2191834"/>
                  <a:pt x="4304371" y="2408663"/>
                </a:cubicBezTo>
              </a:path>
            </a:pathLst>
          </a:custGeom>
          <a:noFill/>
          <a:ln w="60325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2223" y="1690688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Post</a:t>
            </a:r>
          </a:p>
        </p:txBody>
      </p:sp>
      <p:sp>
        <p:nvSpPr>
          <p:cNvPr id="16" name="Oval 15"/>
          <p:cNvSpPr/>
          <p:nvPr/>
        </p:nvSpPr>
        <p:spPr>
          <a:xfrm rot="19950626">
            <a:off x="1908191" y="1997306"/>
            <a:ext cx="185854" cy="185854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012520" y="4679061"/>
            <a:ext cx="4991494" cy="539385"/>
            <a:chOff x="3326720" y="4659377"/>
            <a:chExt cx="4991494" cy="539385"/>
          </a:xfrm>
        </p:grpSpPr>
        <p:sp>
          <p:nvSpPr>
            <p:cNvPr id="48" name="Left Brace 47"/>
            <p:cNvSpPr/>
            <p:nvPr/>
          </p:nvSpPr>
          <p:spPr>
            <a:xfrm rot="16200000">
              <a:off x="5818249" y="3138314"/>
              <a:ext cx="179088" cy="3221213"/>
            </a:xfrm>
            <a:prstGeom prst="leftBrace">
              <a:avLst>
                <a:gd name="adj1" fmla="val 31678"/>
                <a:gd name="adj2" fmla="val 50000"/>
              </a:avLst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26720" y="4829430"/>
              <a:ext cx="4991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77500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Want: </a:t>
              </a:r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Defer showing Reply until Post arrives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473506" y="2426760"/>
            <a:ext cx="443771" cy="1417154"/>
            <a:chOff x="3787705" y="2407077"/>
            <a:chExt cx="443771" cy="1417154"/>
          </a:xfrm>
        </p:grpSpPr>
        <p:sp>
          <p:nvSpPr>
            <p:cNvPr id="29" name="TextBox 28"/>
            <p:cNvSpPr txBox="1"/>
            <p:nvPr/>
          </p:nvSpPr>
          <p:spPr>
            <a:xfrm>
              <a:off x="3787705" y="34548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18570" y="240707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838200" y="5771764"/>
            <a:ext cx="993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Proposal 2: Use totally ordered multicast?</a:t>
            </a:r>
          </a:p>
        </p:txBody>
      </p:sp>
    </p:spTree>
    <p:extLst>
      <p:ext uri="{BB962C8B-B14F-4D97-AF65-F5344CB8AC3E}">
        <p14:creationId xmlns:p14="http://schemas.microsoft.com/office/powerpoint/2010/main" val="170377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27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Regular" charset="0"/>
                <a:cs typeface="Calibri Regular" charset="0"/>
              </a:rPr>
              <a:t>Lamport Clock-based discussion board</a:t>
            </a:r>
          </a:p>
        </p:txBody>
      </p:sp>
      <p:sp>
        <p:nvSpPr>
          <p:cNvPr id="6" name="Process 5"/>
          <p:cNvSpPr/>
          <p:nvPr/>
        </p:nvSpPr>
        <p:spPr>
          <a:xfrm>
            <a:off x="838201" y="1779822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838200" y="3020527"/>
            <a:ext cx="583776" cy="583776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838201" y="4263551"/>
            <a:ext cx="581459" cy="58145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P3</a:t>
            </a: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1419659" y="2036957"/>
            <a:ext cx="7540346" cy="3359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1421977" y="3294459"/>
            <a:ext cx="7538029" cy="1795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 flipV="1">
            <a:off x="1419660" y="4551962"/>
            <a:ext cx="7542663" cy="231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55024" y="53017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Time 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  <a:sym typeface="Wingdings"/>
              </a:rPr>
              <a:t></a:t>
            </a:r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60849" y="287356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baseline="-25000" dirty="0">
                <a:latin typeface="Calibri Regular" charset="0"/>
                <a:ea typeface="Calibri Regular" charset="0"/>
                <a:cs typeface="Calibri Regular" charset="0"/>
              </a:rPr>
              <a:t>2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 =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56545" y="35584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1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503831" y="3232809"/>
            <a:ext cx="0" cy="156896"/>
          </a:xfrm>
          <a:prstGeom prst="line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735310" y="4135858"/>
            <a:ext cx="724878" cy="494553"/>
            <a:chOff x="1049509" y="4135857"/>
            <a:chExt cx="724878" cy="494553"/>
          </a:xfrm>
        </p:grpSpPr>
        <p:sp>
          <p:nvSpPr>
            <p:cNvPr id="32" name="TextBox 31"/>
            <p:cNvSpPr txBox="1"/>
            <p:nvPr/>
          </p:nvSpPr>
          <p:spPr>
            <a:xfrm>
              <a:off x="1049509" y="4135857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C</a:t>
              </a:r>
              <a:r>
                <a:rPr lang="en-US" baseline="-25000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 = 0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673084" y="4473514"/>
              <a:ext cx="0" cy="156896"/>
            </a:xfrm>
            <a:prstGeom prst="line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Oval 25"/>
          <p:cNvSpPr/>
          <p:nvPr/>
        </p:nvSpPr>
        <p:spPr>
          <a:xfrm rot="19950626">
            <a:off x="4107995" y="3201533"/>
            <a:ext cx="185854" cy="185854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59639" y="3385872"/>
            <a:ext cx="723349" cy="1150452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97585" y="2914561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libri Regular" charset="0"/>
                <a:ea typeface="Calibri Regular" charset="0"/>
                <a:cs typeface="Calibri Regular" charset="0"/>
              </a:rPr>
              <a:t>Post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235155" y="2070551"/>
            <a:ext cx="662856" cy="114147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44012" y="2152985"/>
            <a:ext cx="725570" cy="636867"/>
            <a:chOff x="2044012" y="2152985"/>
            <a:chExt cx="725570" cy="636867"/>
          </a:xfrm>
        </p:grpSpPr>
        <p:sp>
          <p:nvSpPr>
            <p:cNvPr id="30" name="TextBox 29"/>
            <p:cNvSpPr txBox="1"/>
            <p:nvPr/>
          </p:nvSpPr>
          <p:spPr>
            <a:xfrm>
              <a:off x="2456676" y="216228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1</a:t>
              </a:r>
            </a:p>
          </p:txBody>
        </p:sp>
        <p:cxnSp>
          <p:nvCxnSpPr>
            <p:cNvPr id="18" name="Straight Arrow Connector 17"/>
            <p:cNvCxnSpPr>
              <a:stCxn id="16" idx="4"/>
            </p:cNvCxnSpPr>
            <p:nvPr/>
          </p:nvCxnSpPr>
          <p:spPr>
            <a:xfrm>
              <a:off x="2044012" y="2152985"/>
              <a:ext cx="715937" cy="63686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Freeform 22"/>
          <p:cNvSpPr/>
          <p:nvPr/>
        </p:nvSpPr>
        <p:spPr>
          <a:xfrm>
            <a:off x="2023946" y="2133600"/>
            <a:ext cx="4304371" cy="2408663"/>
          </a:xfrm>
          <a:custGeom>
            <a:avLst/>
            <a:gdLst>
              <a:gd name="connsiteX0" fmla="*/ 0 w 4304371"/>
              <a:gd name="connsiteY0" fmla="*/ 0 h 2408663"/>
              <a:gd name="connsiteX1" fmla="*/ 706244 w 4304371"/>
              <a:gd name="connsiteY1" fmla="*/ 2066693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  <a:gd name="connsiteX0" fmla="*/ 0 w 4304371"/>
              <a:gd name="connsiteY0" fmla="*/ 0 h 2408663"/>
              <a:gd name="connsiteX1" fmla="*/ 921834 w 4304371"/>
              <a:gd name="connsiteY1" fmla="*/ 1620645 h 2408663"/>
              <a:gd name="connsiteX2" fmla="*/ 3442010 w 4304371"/>
              <a:gd name="connsiteY2" fmla="*/ 1918010 h 2408663"/>
              <a:gd name="connsiteX3" fmla="*/ 4304371 w 4304371"/>
              <a:gd name="connsiteY3" fmla="*/ 2408663 h 240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4371" h="2408663">
                <a:moveTo>
                  <a:pt x="0" y="0"/>
                </a:moveTo>
                <a:cubicBezTo>
                  <a:pt x="66288" y="873512"/>
                  <a:pt x="407639" y="1211768"/>
                  <a:pt x="921834" y="1620645"/>
                </a:cubicBezTo>
                <a:cubicBezTo>
                  <a:pt x="1436029" y="2029522"/>
                  <a:pt x="2848517" y="1890753"/>
                  <a:pt x="3442010" y="1918010"/>
                </a:cubicBezTo>
                <a:cubicBezTo>
                  <a:pt x="4035503" y="1945267"/>
                  <a:pt x="4173034" y="2191834"/>
                  <a:pt x="4304371" y="2408663"/>
                </a:cubicBezTo>
              </a:path>
            </a:pathLst>
          </a:custGeom>
          <a:noFill/>
          <a:ln w="60325">
            <a:solidFill>
              <a:schemeClr val="tx1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2223" y="1671005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Post</a:t>
            </a:r>
          </a:p>
        </p:txBody>
      </p:sp>
      <p:sp>
        <p:nvSpPr>
          <p:cNvPr id="16" name="Oval 15"/>
          <p:cNvSpPr/>
          <p:nvPr/>
        </p:nvSpPr>
        <p:spPr>
          <a:xfrm rot="19950626">
            <a:off x="1908191" y="1977623"/>
            <a:ext cx="185854" cy="185854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421604" y="4659377"/>
            <a:ext cx="1949957" cy="537496"/>
            <a:chOff x="3735804" y="4659377"/>
            <a:chExt cx="1949957" cy="537496"/>
          </a:xfrm>
        </p:grpSpPr>
        <p:sp>
          <p:nvSpPr>
            <p:cNvPr id="48" name="Left Brace 47"/>
            <p:cNvSpPr/>
            <p:nvPr/>
          </p:nvSpPr>
          <p:spPr>
            <a:xfrm rot="16200000">
              <a:off x="4880308" y="4076256"/>
              <a:ext cx="179088" cy="1345330"/>
            </a:xfrm>
            <a:prstGeom prst="leftBrace">
              <a:avLst>
                <a:gd name="adj1" fmla="val 31678"/>
                <a:gd name="adj2" fmla="val 50000"/>
              </a:avLst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35804" y="4827541"/>
              <a:ext cx="1949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E77500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Want: </a:t>
              </a:r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Don’t defer!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473506" y="2407077"/>
            <a:ext cx="443771" cy="1417154"/>
            <a:chOff x="3787705" y="2407077"/>
            <a:chExt cx="443771" cy="1417154"/>
          </a:xfrm>
        </p:grpSpPr>
        <p:sp>
          <p:nvSpPr>
            <p:cNvPr id="29" name="TextBox 28"/>
            <p:cNvSpPr txBox="1"/>
            <p:nvPr/>
          </p:nvSpPr>
          <p:spPr>
            <a:xfrm>
              <a:off x="3787705" y="34548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18570" y="240707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3</a:t>
              </a:r>
            </a:p>
          </p:txBody>
        </p:sp>
      </p:grpSp>
      <p:sp>
        <p:nvSpPr>
          <p:cNvPr id="57" name="Up Arrow 56"/>
          <p:cNvSpPr/>
          <p:nvPr/>
        </p:nvSpPr>
        <p:spPr>
          <a:xfrm rot="16200000">
            <a:off x="4796620" y="3454778"/>
            <a:ext cx="349405" cy="392682"/>
          </a:xfrm>
          <a:prstGeom prst="up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58" name="Up Arrow 57"/>
          <p:cNvSpPr/>
          <p:nvPr/>
        </p:nvSpPr>
        <p:spPr>
          <a:xfrm>
            <a:off x="2184182" y="4722481"/>
            <a:ext cx="349405" cy="392682"/>
          </a:xfrm>
          <a:prstGeom prst="up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6260231"/>
            <a:ext cx="1045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7500"/>
                </a:solidFill>
                <a:latin typeface="Calibri Regular" charset="0"/>
                <a:ea typeface="Calibri Regular" charset="0"/>
                <a:cs typeface="Calibri Regular" charset="0"/>
              </a:rPr>
              <a:t>No! </a:t>
            </a:r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It’s quite slow &amp; gap could be due to other independent posts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8200" y="5771764"/>
            <a:ext cx="993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Proposal 2: Use totally ordered multicast?</a:t>
            </a:r>
          </a:p>
        </p:txBody>
      </p:sp>
    </p:spTree>
    <p:extLst>
      <p:ext uri="{BB962C8B-B14F-4D97-AF65-F5344CB8AC3E}">
        <p14:creationId xmlns:p14="http://schemas.microsoft.com/office/powerpoint/2010/main" val="26434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5780976"/>
            <a:ext cx="10190872" cy="661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pc="0" dirty="0">
                <a:ea typeface="Calibri Regular" charset="0"/>
                <a:cs typeface="Calibri Regular" charset="0"/>
              </a:rPr>
              <a:t>Proposal 3: </a:t>
            </a:r>
            <a:r>
              <a:rPr lang="en-US" dirty="0">
                <a:ea typeface="Calibri Regular" charset="0"/>
                <a:cs typeface="Calibri Regular" charset="0"/>
              </a:rPr>
              <a:t>Defer showing message if C(message) &gt; local clock + 1?</a:t>
            </a:r>
          </a:p>
          <a:p>
            <a:pPr marL="0" indent="0">
              <a:buNone/>
            </a:pPr>
            <a:r>
              <a:rPr lang="en-US" spc="0" dirty="0">
                <a:ea typeface="Calibri Regular" charset="0"/>
                <a:cs typeface="Calibri Regular" charset="0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28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0" dirty="0">
                <a:ea typeface="Calibri Regular" charset="0"/>
                <a:cs typeface="Calibri Regular" charset="0"/>
              </a:rPr>
              <a:t>VC application: Causally-ordered discussion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57" y="1604916"/>
            <a:ext cx="7927425" cy="34158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7116" y="5020798"/>
            <a:ext cx="168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Physical time 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  <a:sym typeface="Wingdings"/>
              </a:rPr>
              <a:t></a:t>
            </a:r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8900000">
            <a:off x="6745942" y="4430250"/>
            <a:ext cx="295835" cy="275664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30116" y="2146050"/>
            <a:ext cx="1419809" cy="646331"/>
            <a:chOff x="644315" y="2180926"/>
            <a:chExt cx="1419809" cy="646331"/>
          </a:xfrm>
        </p:grpSpPr>
        <p:sp>
          <p:nvSpPr>
            <p:cNvPr id="7" name="Right Arrow 6"/>
            <p:cNvSpPr/>
            <p:nvPr/>
          </p:nvSpPr>
          <p:spPr>
            <a:xfrm rot="18900000">
              <a:off x="1768289" y="2205317"/>
              <a:ext cx="295835" cy="275664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315" y="2180926"/>
              <a:ext cx="917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Original</a:t>
              </a:r>
            </a:p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post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21016" y="3312858"/>
            <a:ext cx="1429718" cy="395065"/>
            <a:chOff x="2535216" y="3347734"/>
            <a:chExt cx="1429718" cy="395065"/>
          </a:xfrm>
        </p:grpSpPr>
        <p:sp>
          <p:nvSpPr>
            <p:cNvPr id="8" name="Right Arrow 7"/>
            <p:cNvSpPr/>
            <p:nvPr/>
          </p:nvSpPr>
          <p:spPr>
            <a:xfrm rot="16200000">
              <a:off x="3679184" y="3457050"/>
              <a:ext cx="295835" cy="275664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35216" y="3347734"/>
              <a:ext cx="959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1’s reply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99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VC-based discussion board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 exposing updates until you’ve applied all causally previous updates</a:t>
            </a:r>
          </a:p>
          <a:p>
            <a:endParaRPr lang="en-US" dirty="0"/>
          </a:p>
          <a:p>
            <a:r>
              <a:rPr lang="en-US" dirty="0"/>
              <a:t>1) Use a TCP connection between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8775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Systems, What?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5904" y="1120271"/>
            <a:ext cx="6585616" cy="3942955"/>
            <a:chOff x="1103727" y="1919518"/>
            <a:chExt cx="6585616" cy="39429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1750" y="1919518"/>
              <a:ext cx="2432414" cy="182537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727" y="4037101"/>
              <a:ext cx="2432414" cy="18253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6929" y="4037101"/>
              <a:ext cx="2432414" cy="1825372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H="1">
              <a:off x="1922600" y="3157389"/>
              <a:ext cx="2050772" cy="1468011"/>
            </a:xfrm>
            <a:prstGeom prst="line">
              <a:avLst/>
            </a:prstGeom>
            <a:ln w="76200" cmpd="sng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151158" y="3157389"/>
              <a:ext cx="1257507" cy="1468011"/>
            </a:xfrm>
            <a:prstGeom prst="line">
              <a:avLst/>
            </a:prstGeom>
            <a:ln w="76200" cmpd="sng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536141" y="5080723"/>
              <a:ext cx="1720788" cy="0"/>
            </a:xfrm>
            <a:prstGeom prst="line">
              <a:avLst/>
            </a:prstGeom>
            <a:ln w="76200" cmpd="sng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10"/>
          <p:cNvSpPr txBox="1">
            <a:spLocks noGrp="1"/>
          </p:cNvSpPr>
          <p:nvPr>
            <p:ph idx="1"/>
          </p:nvPr>
        </p:nvSpPr>
        <p:spPr>
          <a:xfrm>
            <a:off x="838200" y="4859770"/>
            <a:ext cx="4345998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>
                <a:cs typeface="Calibri Regular" charset="0"/>
              </a:rPr>
              <a:t>Multiple computers</a:t>
            </a:r>
          </a:p>
          <a:p>
            <a:pPr marL="342900" indent="-342900">
              <a:buAutoNum type="arabicParenR"/>
            </a:pPr>
            <a:r>
              <a:rPr lang="en-US" sz="2800" dirty="0">
                <a:cs typeface="Calibri Regular" charset="0"/>
              </a:rPr>
              <a:t>Connected by a network</a:t>
            </a:r>
          </a:p>
          <a:p>
            <a:pPr marL="342900" indent="-342900">
              <a:buAutoNum type="arabicParenR"/>
            </a:pPr>
            <a:r>
              <a:rPr lang="en-US" sz="2800" dirty="0">
                <a:cs typeface="Calibri Regular" charset="0"/>
              </a:rPr>
              <a:t>Doing something together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72088" y="5235052"/>
            <a:ext cx="5578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Concurrency is Inevitable!</a:t>
            </a:r>
          </a:p>
        </p:txBody>
      </p:sp>
    </p:spTree>
    <p:extLst>
      <p:ext uri="{BB962C8B-B14F-4D97-AF65-F5344CB8AC3E}">
        <p14:creationId xmlns:p14="http://schemas.microsoft.com/office/powerpoint/2010/main" val="1234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5780976"/>
            <a:ext cx="9712569" cy="661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pc="0" dirty="0">
                <a:ea typeface="Calibri Regular" charset="0"/>
                <a:cs typeface="Calibri Regular" charset="0"/>
              </a:rPr>
              <a:t>User 0 posts, user 1 replies to 0’s post; user 2 observes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30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0" dirty="0">
                <a:ea typeface="Calibri Regular" charset="0"/>
                <a:cs typeface="Calibri Regular" charset="0"/>
              </a:rPr>
              <a:t>VC application: Causally-ordered discussion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57" y="1604916"/>
            <a:ext cx="7927425" cy="34158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7116" y="5020798"/>
            <a:ext cx="168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Physical time 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  <a:sym typeface="Wingdings"/>
              </a:rPr>
              <a:t></a:t>
            </a:r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8900000">
            <a:off x="6745942" y="4430250"/>
            <a:ext cx="295835" cy="275664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30116" y="2146050"/>
            <a:ext cx="1419809" cy="646331"/>
            <a:chOff x="644315" y="2180926"/>
            <a:chExt cx="1419809" cy="646331"/>
          </a:xfrm>
        </p:grpSpPr>
        <p:sp>
          <p:nvSpPr>
            <p:cNvPr id="7" name="Right Arrow 6"/>
            <p:cNvSpPr/>
            <p:nvPr/>
          </p:nvSpPr>
          <p:spPr>
            <a:xfrm rot="18900000">
              <a:off x="1768289" y="2205317"/>
              <a:ext cx="295835" cy="275664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315" y="2180926"/>
              <a:ext cx="917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Original</a:t>
              </a:r>
            </a:p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post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21016" y="3312858"/>
            <a:ext cx="1429718" cy="395065"/>
            <a:chOff x="2535216" y="3347734"/>
            <a:chExt cx="1429718" cy="395065"/>
          </a:xfrm>
        </p:grpSpPr>
        <p:sp>
          <p:nvSpPr>
            <p:cNvPr id="8" name="Right Arrow 7"/>
            <p:cNvSpPr/>
            <p:nvPr/>
          </p:nvSpPr>
          <p:spPr>
            <a:xfrm rot="16200000">
              <a:off x="3679184" y="3457050"/>
              <a:ext cx="295835" cy="275664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35216" y="3347734"/>
              <a:ext cx="959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1’s reply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63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Time Day 2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Lamport</a:t>
            </a:r>
            <a:r>
              <a:rPr lang="en-US" dirty="0"/>
              <a:t> clocks agree with happens-before</a:t>
            </a:r>
          </a:p>
          <a:p>
            <a:pPr lvl="1"/>
            <a:r>
              <a:rPr lang="en-US" dirty="0"/>
              <a:t>Easily extended to a total order</a:t>
            </a:r>
          </a:p>
          <a:p>
            <a:pPr lvl="1"/>
            <a:endParaRPr lang="en-US" dirty="0"/>
          </a:p>
          <a:p>
            <a:r>
              <a:rPr lang="en-US" dirty="0"/>
              <a:t>Totally ordered multicast used </a:t>
            </a:r>
            <a:r>
              <a:rPr lang="en-US" dirty="0" err="1"/>
              <a:t>lamport</a:t>
            </a:r>
            <a:r>
              <a:rPr lang="en-US" dirty="0"/>
              <a:t> clocks!</a:t>
            </a:r>
          </a:p>
          <a:p>
            <a:pPr lvl="1"/>
            <a:r>
              <a:rPr lang="en-US" dirty="0" err="1"/>
              <a:t>Lamport</a:t>
            </a:r>
            <a:r>
              <a:rPr lang="en-US" dirty="0"/>
              <a:t> clocks + careful protocol = correct replication</a:t>
            </a:r>
          </a:p>
          <a:p>
            <a:pPr lvl="1"/>
            <a:endParaRPr lang="en-US" dirty="0"/>
          </a:p>
          <a:p>
            <a:r>
              <a:rPr lang="en-US" dirty="0"/>
              <a:t>Vector clocks capture happens-before (causality)</a:t>
            </a:r>
          </a:p>
          <a:p>
            <a:endParaRPr lang="en-US" dirty="0"/>
          </a:p>
          <a:p>
            <a:r>
              <a:rPr lang="en-US" dirty="0"/>
              <a:t>Causally ordered discussion board</a:t>
            </a:r>
          </a:p>
          <a:p>
            <a:pPr lvl="1"/>
            <a:r>
              <a:rPr lang="en-US" dirty="0"/>
              <a:t>Totally ordered multicast correct </a:t>
            </a:r>
            <a:r>
              <a:rPr lang="mr-IN" dirty="0"/>
              <a:t>…</a:t>
            </a:r>
            <a:r>
              <a:rPr lang="en-US" dirty="0"/>
              <a:t> but loses performance (concurrency)</a:t>
            </a:r>
          </a:p>
          <a:p>
            <a:pPr lvl="1"/>
            <a:r>
              <a:rPr lang="en-US" dirty="0"/>
              <a:t>Vector clocks for precise causal ordering with more concurrency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55" y="3109218"/>
            <a:ext cx="4610100" cy="2859115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38200" y="1447801"/>
            <a:ext cx="9601200" cy="13520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New York-based bank wants to make its transaction ledger database resilient to whole-site failures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the database, keep one copy in sf, one in </a:t>
            </a:r>
            <a:r>
              <a:rPr lang="en-US" dirty="0" err="1"/>
              <a:t>nyc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150" dirty="0"/>
              <a:t>Motivation: Multi-site database replication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85" y="2923180"/>
            <a:ext cx="1392831" cy="1353358"/>
          </a:xfrm>
          <a:prstGeom prst="rect">
            <a:avLst/>
          </a:prstGeom>
        </p:spPr>
      </p:pic>
      <p:sp>
        <p:nvSpPr>
          <p:cNvPr id="14" name="Can 13"/>
          <p:cNvSpPr/>
          <p:nvPr/>
        </p:nvSpPr>
        <p:spPr>
          <a:xfrm>
            <a:off x="7862636" y="401430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7057" y="4585928"/>
            <a:ext cx="1159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34087" y="4163318"/>
            <a:ext cx="1599319" cy="814703"/>
            <a:chOff x="1110086" y="4163317"/>
            <a:chExt cx="1599319" cy="814703"/>
          </a:xfrm>
        </p:grpSpPr>
        <p:sp>
          <p:nvSpPr>
            <p:cNvPr id="13" name="Can 12"/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10086" y="4331689"/>
              <a:ext cx="1487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55" y="3109218"/>
            <a:ext cx="4610100" cy="2859115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38200" y="1447801"/>
            <a:ext cx="10515600" cy="13520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Replicate </a:t>
            </a:r>
            <a:r>
              <a:rPr lang="en-US" dirty="0"/>
              <a:t>the database, keep one copy in sf, one in </a:t>
            </a:r>
            <a:r>
              <a:rPr lang="en-US" dirty="0" err="1"/>
              <a:t>nyc</a:t>
            </a:r>
            <a:endParaRPr lang="en-US" dirty="0"/>
          </a:p>
          <a:p>
            <a:pPr lvl="1"/>
            <a:r>
              <a:rPr lang="en-US" dirty="0"/>
              <a:t>Client sends query to the nearest copy</a:t>
            </a:r>
          </a:p>
          <a:p>
            <a:pPr lvl="1"/>
            <a:r>
              <a:rPr lang="en-US" dirty="0"/>
              <a:t>Client sends update to both copies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150" dirty="0"/>
              <a:t>The consequences of concurrent updates</a:t>
            </a:r>
          </a:p>
        </p:txBody>
      </p:sp>
      <p:sp>
        <p:nvSpPr>
          <p:cNvPr id="13" name="Can 12"/>
          <p:cNvSpPr/>
          <p:nvPr/>
        </p:nvSpPr>
        <p:spPr>
          <a:xfrm>
            <a:off x="3756117" y="4163318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7862636" y="4014302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20" idx="3"/>
            <a:endCxn id="13" idx="0"/>
          </p:cNvCxnSpPr>
          <p:nvPr/>
        </p:nvCxnSpPr>
        <p:spPr>
          <a:xfrm>
            <a:off x="3661463" y="3642657"/>
            <a:ext cx="333299" cy="639983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0" idx="3"/>
            <a:endCxn id="14" idx="2"/>
          </p:cNvCxnSpPr>
          <p:nvPr/>
        </p:nvCxnSpPr>
        <p:spPr>
          <a:xfrm>
            <a:off x="3661463" y="3642656"/>
            <a:ext cx="4201173" cy="633882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4" idx="0"/>
            <a:endCxn id="14" idx="3"/>
          </p:cNvCxnSpPr>
          <p:nvPr/>
        </p:nvCxnSpPr>
        <p:spPr>
          <a:xfrm rot="16200000" flipV="1">
            <a:off x="7872018" y="4769022"/>
            <a:ext cx="657536" cy="1970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4" idx="0"/>
            <a:endCxn id="13" idx="4"/>
          </p:cNvCxnSpPr>
          <p:nvPr/>
        </p:nvCxnSpPr>
        <p:spPr>
          <a:xfrm rot="16200000" flipV="1">
            <a:off x="5880440" y="2777443"/>
            <a:ext cx="771835" cy="4065901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617587" y="3179067"/>
            <a:ext cx="6117737" cy="2663574"/>
            <a:chOff x="1093586" y="3179067"/>
            <a:chExt cx="6117737" cy="2663574"/>
          </a:xfrm>
        </p:grpSpPr>
        <p:sp>
          <p:nvSpPr>
            <p:cNvPr id="18" name="Smiley Face 17"/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93586" y="331949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9289" y="5196310"/>
              <a:ext cx="872034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/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703262" y="426148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51200" y="39749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07159" y="466159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17368" y="5063861"/>
            <a:ext cx="8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51199" y="437996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58252" y="4780072"/>
            <a:ext cx="87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4" name="Rectangle 3"/>
          <p:cNvSpPr/>
          <p:nvPr/>
        </p:nvSpPr>
        <p:spPr>
          <a:xfrm>
            <a:off x="3244520" y="3215166"/>
            <a:ext cx="5617592" cy="1438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 Regular" charset="0"/>
                <a:ea typeface="Calibri Regular" charset="0"/>
                <a:cs typeface="Calibri Regular" charset="0"/>
              </a:rPr>
              <a:t>Inconsistent replicas!</a:t>
            </a:r>
          </a:p>
          <a:p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Updates should have been performed in the same order at each copy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4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5" grpId="0"/>
      <p:bldP spid="45" grpId="1"/>
      <p:bldP spid="46" grpId="0"/>
      <p:bldP spid="47" grpId="0"/>
      <p:bldP spid="47" grpId="1"/>
      <p:bldP spid="48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Lamport Timestamps: Ordering all events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Break ties </a:t>
            </a:r>
            <a:r>
              <a:rPr lang="en-US" altLang="en-US" dirty="0">
                <a:solidFill>
                  <a:srgbClr val="000000"/>
                </a:solidFill>
              </a:rPr>
              <a:t>by appending the process number to each event: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P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e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(e).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 eaLnBrk="1" hangingPunct="1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(b), 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or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(a)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(b)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 eaLnBrk="1" hangingPunct="1"/>
            <a:endParaRPr lang="en-US" altLang="en-US" i="1" dirty="0">
              <a:solidFill>
                <a:srgbClr val="000000"/>
              </a:solidFill>
            </a:endParaRPr>
          </a:p>
          <a:p>
            <a:pPr lvl="1" eaLnBrk="1" hangingPunct="1"/>
            <a:endParaRPr lang="en-US" altLang="en-US" i="1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Now, for any two </a:t>
            </a:r>
            <a:r>
              <a:rPr lang="en-US" altLang="en-US" dirty="0"/>
              <a:t>events a and b, C(a) </a:t>
            </a:r>
            <a:r>
              <a:rPr lang="en-US" altLang="en-US" dirty="0">
                <a:sym typeface="Wingdings"/>
              </a:rPr>
              <a:t>&lt; C(b) or C(b) &lt; C(a)</a:t>
            </a:r>
          </a:p>
          <a:p>
            <a:pPr lvl="1" eaLnBrk="1" hangingPunct="1"/>
            <a:r>
              <a:rPr lang="en-US" altLang="en-US" dirty="0">
                <a:sym typeface="Wingdings"/>
              </a:rPr>
              <a:t>This is called a 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6400" y="2518525"/>
            <a:ext cx="8763000" cy="21751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Calibri Regular" charset="0"/>
                <a:cs typeface="Calibri Regular" charset="0"/>
              </a:rPr>
              <a:t>Client sends update to one replica site j</a:t>
            </a:r>
          </a:p>
          <a:p>
            <a:pPr lvl="1"/>
            <a:r>
              <a:rPr lang="en-US" dirty="0">
                <a:ea typeface="Calibri Regular" charset="0"/>
                <a:cs typeface="Calibri Regular" charset="0"/>
                <a:sym typeface="Wingdings"/>
              </a:rPr>
              <a:t>Replica assigns it Lamport timestamp C</a:t>
            </a:r>
            <a:r>
              <a:rPr lang="en-US" baseline="-25000" dirty="0">
                <a:ea typeface="Calibri Regular" charset="0"/>
                <a:cs typeface="Calibri Regular" charset="0"/>
                <a:sym typeface="Wingdings"/>
              </a:rPr>
              <a:t>j </a:t>
            </a:r>
            <a:r>
              <a:rPr lang="en-US" dirty="0">
                <a:ea typeface="Calibri Regular" charset="0"/>
                <a:cs typeface="Calibri Regular" charset="0"/>
                <a:sym typeface="Wingdings"/>
              </a:rPr>
              <a:t>. j</a:t>
            </a:r>
            <a:endParaRPr lang="en-US" dirty="0">
              <a:ea typeface="Calibri Regular" charset="0"/>
              <a:cs typeface="Calibri Regular" charset="0"/>
            </a:endParaRPr>
          </a:p>
          <a:p>
            <a:endParaRPr lang="en-US" dirty="0">
              <a:ea typeface="Calibri Regular" charset="0"/>
              <a:cs typeface="Calibri Regular" charset="0"/>
            </a:endParaRPr>
          </a:p>
          <a:p>
            <a:r>
              <a:rPr lang="en-US" dirty="0">
                <a:ea typeface="Calibri Regular" charset="0"/>
                <a:cs typeface="Calibri Regular" charset="0"/>
              </a:rPr>
              <a:t>Key idea: Place events into a sorted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alibri Regular" charset="0"/>
                <a:cs typeface="Calibri Regular" charset="0"/>
              </a:rPr>
              <a:t>local queue</a:t>
            </a:r>
            <a:endParaRPr lang="en-US" dirty="0">
              <a:ea typeface="Calibri Regular" charset="0"/>
              <a:cs typeface="Calibri Regular" charset="0"/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  <a:ea typeface="Calibri Regular" charset="0"/>
                <a:cs typeface="Calibri Regular" charset="0"/>
              </a:rPr>
              <a:t>Sorted </a:t>
            </a:r>
            <a:r>
              <a:rPr lang="en-US" dirty="0">
                <a:ea typeface="Calibri Regular" charset="0"/>
                <a:cs typeface="Calibri Regular" charset="0"/>
              </a:rPr>
              <a:t>by increasing Lamport timestamps</a:t>
            </a:r>
          </a:p>
          <a:p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Regular" charset="0"/>
                <a:cs typeface="Calibri Regular" charset="0"/>
              </a:rPr>
              <a:t>Totally-Ordered Multicast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87374" y="4982311"/>
            <a:ext cx="4105970" cy="1353578"/>
            <a:chOff x="2162790" y="4654918"/>
            <a:chExt cx="4105970" cy="1353578"/>
          </a:xfrm>
        </p:grpSpPr>
        <p:sp>
          <p:nvSpPr>
            <p:cNvPr id="5" name="Can 4"/>
            <p:cNvSpPr/>
            <p:nvPr/>
          </p:nvSpPr>
          <p:spPr>
            <a:xfrm>
              <a:off x="4973308" y="5486181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P1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513883" y="4900256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510130" y="5330245"/>
              <a:ext cx="1374993" cy="30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Document 10"/>
            <p:cNvSpPr/>
            <p:nvPr/>
          </p:nvSpPr>
          <p:spPr>
            <a:xfrm>
              <a:off x="5183725" y="4909438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%</a:t>
              </a:r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5745492" y="4657884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1.2</a:t>
              </a:r>
            </a:p>
          </p:txBody>
        </p:sp>
        <p:sp>
          <p:nvSpPr>
            <p:cNvPr id="13" name="Document 12"/>
            <p:cNvSpPr/>
            <p:nvPr/>
          </p:nvSpPr>
          <p:spPr>
            <a:xfrm>
              <a:off x="4588396" y="490764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$</a:t>
              </a:r>
            </a:p>
          </p:txBody>
        </p:sp>
        <p:sp>
          <p:nvSpPr>
            <p:cNvPr id="14" name="Rounded Rectangular Callout 13"/>
            <p:cNvSpPr/>
            <p:nvPr/>
          </p:nvSpPr>
          <p:spPr>
            <a:xfrm>
              <a:off x="5141235" y="4654918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62790" y="4765000"/>
              <a:ext cx="2167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Example: P1’s</a:t>
              </a:r>
            </a:p>
            <a:p>
              <a:r>
                <a:rPr lang="en-US" dirty="0">
                  <a:latin typeface="Calibri Regular" charset="0"/>
                  <a:ea typeface="Calibri Regular" charset="0"/>
                  <a:cs typeface="Calibri Regular" charset="0"/>
                </a:rPr>
                <a:t>local queue: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7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6400" y="1721543"/>
            <a:ext cx="8763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Regular" charset="0"/>
                <a:ea typeface="Calibri Regular" charset="0"/>
                <a:cs typeface="Calibri Regular" charset="0"/>
              </a:rPr>
              <a:t>Goal: All sites apply updates in (same) Lamport clock order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46303" y="4977289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Regular" charset="0"/>
                <a:ea typeface="Calibri Regular" charset="0"/>
                <a:cs typeface="Calibri Regular" charset="0"/>
                <a:sym typeface="Wingdings"/>
              </a:rPr>
              <a:t> </a:t>
            </a:r>
            <a:r>
              <a:rPr lang="en-US" dirty="0">
                <a:latin typeface="Calibri Regular" charset="0"/>
                <a:ea typeface="Calibri Regular" charset="0"/>
                <a:cs typeface="Calibri Regular" charset="0"/>
              </a:rPr>
              <a:t>Timestamps</a:t>
            </a:r>
          </a:p>
        </p:txBody>
      </p:sp>
    </p:spTree>
    <p:extLst>
      <p:ext uri="{BB962C8B-B14F-4D97-AF65-F5344CB8AC3E}">
        <p14:creationId xmlns:p14="http://schemas.microsoft.com/office/powerpoint/2010/main" val="15880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client, broadcast to others (including yourself)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 receiving an update from replica: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acknowledgement message </a:t>
            </a:r>
            <a:r>
              <a:rPr lang="en-US" dirty="0"/>
              <a:t>to every replica (including yourself)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/>
              <a:t>On receiving an acknowledgement:</a:t>
            </a:r>
          </a:p>
          <a:p>
            <a:pPr lvl="1"/>
            <a:r>
              <a:rPr lang="en-US" dirty="0"/>
              <a:t>Mark corresponding update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acknowledged </a:t>
            </a:r>
            <a:r>
              <a:rPr lang="en-US" dirty="0"/>
              <a:t>in your queue</a:t>
            </a:r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marL="520700" indent="-51435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Remove and process </a:t>
            </a:r>
            <a:r>
              <a:rPr lang="en-US" dirty="0"/>
              <a:t>updates </a:t>
            </a:r>
            <a:r>
              <a:rPr lang="en-US" u="sng" dirty="0"/>
              <a:t>everyone</a:t>
            </a:r>
            <a:r>
              <a:rPr lang="en-US" dirty="0"/>
              <a:t> has ack’ed from </a:t>
            </a:r>
            <a:r>
              <a:rPr lang="en-US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chemeClr val="accent6">
                    <a:lumMod val="75000"/>
                  </a:schemeClr>
                </a:solidFill>
              </a:rPr>
              <a:t>(Almost correct)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2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5829300" y="2165654"/>
            <a:ext cx="4610100" cy="2148151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1676401" y="1420586"/>
            <a:ext cx="3960639" cy="2893218"/>
          </a:xfrm>
        </p:spPr>
        <p:txBody>
          <a:bodyPr>
            <a:normAutofit/>
          </a:bodyPr>
          <a:lstStyle/>
          <a:p>
            <a:r>
              <a:rPr lang="en-US" sz="2400" spc="-100" dirty="0">
                <a:ea typeface="Calibri Regular" charset="0"/>
                <a:cs typeface="Calibri Regular" charset="0"/>
              </a:rPr>
              <a:t>P1 queues </a:t>
            </a:r>
            <a:r>
              <a:rPr lang="en-US" sz="2400" spc="-100" dirty="0">
                <a:solidFill>
                  <a:schemeClr val="accent3">
                    <a:lumMod val="50000"/>
                  </a:schemeClr>
                </a:solidFill>
                <a:ea typeface="Calibri Regular" charset="0"/>
                <a:cs typeface="Calibri Regular" charset="0"/>
              </a:rPr>
              <a:t>$</a:t>
            </a:r>
            <a:r>
              <a:rPr lang="en-US" sz="2400" spc="-100" dirty="0">
                <a:ea typeface="Calibri Regular" charset="0"/>
                <a:cs typeface="Calibri Regular" charset="0"/>
              </a:rPr>
              <a:t>, P2 queues </a:t>
            </a:r>
            <a:r>
              <a:rPr lang="en-US" sz="2400" spc="-100" dirty="0">
                <a:solidFill>
                  <a:schemeClr val="accent4"/>
                </a:solidFill>
                <a:ea typeface="Calibri Regular" charset="0"/>
                <a:cs typeface="Calibri Regular" charset="0"/>
              </a:rPr>
              <a:t>%</a:t>
            </a:r>
          </a:p>
          <a:p>
            <a:endParaRPr lang="en-US" sz="2400" dirty="0">
              <a:ea typeface="Calibri Regular" charset="0"/>
              <a:cs typeface="Calibri Regular" charset="0"/>
            </a:endParaRPr>
          </a:p>
          <a:p>
            <a:r>
              <a:rPr lang="en-US" sz="2400" dirty="0">
                <a:ea typeface="Calibri Regular" charset="0"/>
                <a:cs typeface="Calibri Regular" charset="0"/>
              </a:rPr>
              <a:t>P1 queues and </a:t>
            </a:r>
            <a:r>
              <a:rPr lang="en-US" sz="2400" dirty="0">
                <a:solidFill>
                  <a:srgbClr val="0070C0"/>
                </a:solidFill>
                <a:ea typeface="Calibri Regular" charset="0"/>
                <a:cs typeface="Calibri Regular" charset="0"/>
              </a:rPr>
              <a:t>ack’s</a:t>
            </a:r>
            <a:r>
              <a:rPr lang="en-US" sz="2400" dirty="0">
                <a:ea typeface="Calibri Regular" charset="0"/>
                <a:cs typeface="Calibri Regular" charset="0"/>
              </a:rPr>
              <a:t> </a:t>
            </a:r>
            <a:r>
              <a:rPr lang="en-US" sz="2400" dirty="0">
                <a:solidFill>
                  <a:schemeClr val="accent4"/>
                </a:solidFill>
                <a:ea typeface="Calibri Regular" charset="0"/>
                <a:cs typeface="Calibri Regular" charset="0"/>
              </a:rPr>
              <a:t>%</a:t>
            </a:r>
          </a:p>
          <a:p>
            <a:pPr lvl="1"/>
            <a:r>
              <a:rPr lang="en-US" spc="-150" dirty="0">
                <a:ea typeface="Calibri Regular" charset="0"/>
                <a:cs typeface="Calibri Regular" charset="0"/>
              </a:rPr>
              <a:t>P1 marks </a:t>
            </a:r>
            <a:r>
              <a:rPr lang="en-US" spc="-150" dirty="0">
                <a:solidFill>
                  <a:schemeClr val="accent4"/>
                </a:solidFill>
                <a:ea typeface="Calibri Regular" charset="0"/>
                <a:cs typeface="Calibri Regular" charset="0"/>
              </a:rPr>
              <a:t>%</a:t>
            </a:r>
            <a:r>
              <a:rPr lang="en-US" spc="-150" dirty="0">
                <a:ea typeface="Calibri Regular" charset="0"/>
                <a:cs typeface="Calibri Regular" charset="0"/>
              </a:rPr>
              <a:t> fully </a:t>
            </a:r>
            <a:r>
              <a:rPr lang="en-US" spc="-150" dirty="0">
                <a:solidFill>
                  <a:srgbClr val="0070C0"/>
                </a:solidFill>
                <a:ea typeface="Calibri Regular" charset="0"/>
                <a:cs typeface="Calibri Regular" charset="0"/>
              </a:rPr>
              <a:t>ack’ed</a:t>
            </a:r>
          </a:p>
          <a:p>
            <a:pPr lvl="1"/>
            <a:endParaRPr lang="en-US" dirty="0">
              <a:ea typeface="Calibri Regular" charset="0"/>
              <a:cs typeface="Calibri Regular" charset="0"/>
            </a:endParaRPr>
          </a:p>
          <a:p>
            <a:r>
              <a:rPr lang="en-US" sz="2400" dirty="0">
                <a:ea typeface="Calibri Regular" charset="0"/>
                <a:cs typeface="Calibri Regular" charset="0"/>
              </a:rPr>
              <a:t>P2 marks </a:t>
            </a:r>
            <a:r>
              <a:rPr lang="en-US" sz="2400" dirty="0">
                <a:solidFill>
                  <a:schemeClr val="accent4"/>
                </a:solidFill>
                <a:ea typeface="Calibri Regular" charset="0"/>
                <a:cs typeface="Calibri Regular" charset="0"/>
              </a:rPr>
              <a:t>%</a:t>
            </a:r>
            <a:r>
              <a:rPr lang="en-US" sz="2400" dirty="0">
                <a:ea typeface="Calibri Regular" charset="0"/>
                <a:cs typeface="Calibri Regular" charset="0"/>
              </a:rPr>
              <a:t> fully </a:t>
            </a:r>
            <a:r>
              <a:rPr lang="en-US" sz="2400" dirty="0" err="1">
                <a:solidFill>
                  <a:srgbClr val="0070C0"/>
                </a:solidFill>
                <a:ea typeface="Calibri Regular" charset="0"/>
                <a:cs typeface="Calibri Regular" charset="0"/>
              </a:rPr>
              <a:t>ack’ed</a:t>
            </a:r>
            <a:endParaRPr lang="en-US" sz="2400" dirty="0">
              <a:solidFill>
                <a:srgbClr val="0070C0"/>
              </a:solidFill>
              <a:ea typeface="Calibri Regular" charset="0"/>
              <a:cs typeface="Calibri Regula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50" dirty="0">
                <a:ea typeface="Calibri Regular" charset="0"/>
                <a:cs typeface="Calibri Regular" charset="0"/>
              </a:rPr>
              <a:t>Totally-Ordered Multicast </a:t>
            </a:r>
            <a:r>
              <a:rPr lang="en-US" spc="-150" baseline="30000" dirty="0">
                <a:solidFill>
                  <a:schemeClr val="accent6">
                    <a:lumMod val="75000"/>
                  </a:schemeClr>
                </a:solidFill>
                <a:ea typeface="Calibri Regular" charset="0"/>
                <a:cs typeface="Calibri Regular" charset="0"/>
              </a:rPr>
              <a:t>(Almost correct)</a:t>
            </a:r>
          </a:p>
        </p:txBody>
      </p:sp>
      <p:sp>
        <p:nvSpPr>
          <p:cNvPr id="13" name="Can 12"/>
          <p:cNvSpPr/>
          <p:nvPr/>
        </p:nvSpPr>
        <p:spPr>
          <a:xfrm>
            <a:off x="5713962" y="2508791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P1</a:t>
            </a:r>
          </a:p>
        </p:txBody>
      </p:sp>
      <p:sp>
        <p:nvSpPr>
          <p:cNvPr id="14" name="Can 13"/>
          <p:cNvSpPr/>
          <p:nvPr/>
        </p:nvSpPr>
        <p:spPr>
          <a:xfrm>
            <a:off x="9820481" y="2359775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P2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949820" y="3031105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60109" y="2884247"/>
            <a:ext cx="0" cy="354917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889224" y="3149441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33" name="Straight Arrow Connector 32"/>
          <p:cNvCxnSpPr>
            <a:stCxn id="30" idx="6"/>
          </p:cNvCxnSpPr>
          <p:nvPr/>
        </p:nvCxnSpPr>
        <p:spPr>
          <a:xfrm>
            <a:off x="6026745" y="3218201"/>
            <a:ext cx="3972775" cy="139164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468501" y="2585234"/>
            <a:ext cx="1097084" cy="611842"/>
            <a:chOff x="6067924" y="2616275"/>
            <a:chExt cx="1097084" cy="611842"/>
          </a:xfrm>
        </p:grpSpPr>
        <p:sp>
          <p:nvSpPr>
            <p:cNvPr id="17" name="Document 16"/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$</a:t>
              </a: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1.1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8684524" y="162798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680771" y="2057976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683283" y="1630148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79530" y="2060137"/>
            <a:ext cx="1374993" cy="30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6304141" y="1387776"/>
            <a:ext cx="1085035" cy="674158"/>
            <a:chOff x="4829124" y="1387776"/>
            <a:chExt cx="1085035" cy="674158"/>
          </a:xfrm>
        </p:grpSpPr>
        <p:sp>
          <p:nvSpPr>
            <p:cNvPr id="32" name="Document 31"/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%</a:t>
              </a:r>
            </a:p>
          </p:txBody>
        </p:sp>
        <p:sp>
          <p:nvSpPr>
            <p:cNvPr id="35" name="Rounded Rectangular Callout 34"/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708812" y="1384811"/>
            <a:ext cx="1076107" cy="675327"/>
            <a:chOff x="4233795" y="1384810"/>
            <a:chExt cx="1076107" cy="675327"/>
          </a:xfrm>
        </p:grpSpPr>
        <p:sp>
          <p:nvSpPr>
            <p:cNvPr id="36" name="Document 35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$</a:t>
              </a:r>
            </a:p>
          </p:txBody>
        </p:sp>
        <p:sp>
          <p:nvSpPr>
            <p:cNvPr id="37" name="Rounded Rectangular Callout 36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1.1</a:t>
              </a:r>
            </a:p>
          </p:txBody>
        </p:sp>
      </p:grpSp>
      <p:sp>
        <p:nvSpPr>
          <p:cNvPr id="38" name="Oval 37"/>
          <p:cNvSpPr/>
          <p:nvPr/>
        </p:nvSpPr>
        <p:spPr>
          <a:xfrm>
            <a:off x="9995166" y="3155953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895480" y="3353318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41" name="Straight Arrow Connector 40"/>
          <p:cNvCxnSpPr>
            <a:stCxn id="38" idx="2"/>
            <a:endCxn id="40" idx="6"/>
          </p:cNvCxnSpPr>
          <p:nvPr/>
        </p:nvCxnSpPr>
        <p:spPr>
          <a:xfrm flipH="1">
            <a:off x="6033000" y="3224714"/>
            <a:ext cx="3962166" cy="197365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8507308" y="2574748"/>
            <a:ext cx="1085035" cy="674158"/>
            <a:chOff x="7251414" y="2534353"/>
            <a:chExt cx="1085035" cy="674158"/>
          </a:xfrm>
        </p:grpSpPr>
        <p:sp>
          <p:nvSpPr>
            <p:cNvPr id="42" name="Document 41"/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%</a:t>
              </a:r>
            </a:p>
          </p:txBody>
        </p:sp>
        <p:sp>
          <p:nvSpPr>
            <p:cNvPr id="44" name="Rounded Rectangular Callout 43"/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1.2</a:t>
              </a:r>
            </a:p>
          </p:txBody>
        </p:sp>
      </p:grpSp>
      <p:sp>
        <p:nvSpPr>
          <p:cNvPr id="57" name="Oval 56"/>
          <p:cNvSpPr/>
          <p:nvPr/>
        </p:nvSpPr>
        <p:spPr>
          <a:xfrm>
            <a:off x="9999513" y="3561707"/>
            <a:ext cx="137520" cy="13752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cxnSp>
        <p:nvCxnSpPr>
          <p:cNvPr id="58" name="Straight Arrow Connector 57"/>
          <p:cNvCxnSpPr>
            <a:stCxn id="40" idx="6"/>
            <a:endCxn id="57" idx="2"/>
          </p:cNvCxnSpPr>
          <p:nvPr/>
        </p:nvCxnSpPr>
        <p:spPr>
          <a:xfrm>
            <a:off x="6033001" y="3422079"/>
            <a:ext cx="3966513" cy="208389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8718266" y="3698108"/>
            <a:ext cx="939010" cy="423104"/>
            <a:chOff x="5662125" y="3608674"/>
            <a:chExt cx="939010" cy="423104"/>
          </a:xfrm>
        </p:grpSpPr>
        <p:sp>
          <p:nvSpPr>
            <p:cNvPr id="65" name="Document 64"/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2125" y="3608674"/>
              <a:ext cx="499785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ack</a:t>
              </a:r>
              <a:endParaRPr lang="en-US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718267" y="1379832"/>
            <a:ext cx="1076107" cy="675327"/>
            <a:chOff x="4233795" y="1384810"/>
            <a:chExt cx="1076107" cy="675327"/>
          </a:xfrm>
        </p:grpSpPr>
        <p:sp>
          <p:nvSpPr>
            <p:cNvPr id="80" name="Document 79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$</a:t>
              </a:r>
            </a:p>
          </p:txBody>
        </p:sp>
        <p:sp>
          <p:nvSpPr>
            <p:cNvPr id="81" name="Rounded Rectangular Callout 80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1.1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718267" y="1380949"/>
            <a:ext cx="1085035" cy="674158"/>
            <a:chOff x="7830365" y="1385615"/>
            <a:chExt cx="1085035" cy="674158"/>
          </a:xfrm>
        </p:grpSpPr>
        <p:sp>
          <p:nvSpPr>
            <p:cNvPr id="21" name="Document 20"/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%</a:t>
              </a: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alibri Regular" charset="0"/>
                  <a:ea typeface="Calibri Regular" charset="0"/>
                  <a:cs typeface="Calibri Regular" charset="0"/>
                </a:rPr>
                <a:t>1.2</a:t>
              </a:r>
            </a:p>
          </p:txBody>
        </p:sp>
      </p:grpSp>
      <p:sp>
        <p:nvSpPr>
          <p:cNvPr id="88" name="Document 87"/>
          <p:cNvSpPr/>
          <p:nvPr/>
        </p:nvSpPr>
        <p:spPr>
          <a:xfrm>
            <a:off x="9882836" y="3785126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 Regular" charset="0"/>
                <a:ea typeface="Calibri Regular" charset="0"/>
                <a:cs typeface="Calibri Regular" charset="0"/>
              </a:rPr>
              <a:t>%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515868" y="1877962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rPr>
              <a:t>✔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932605" y="1880379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rPr>
              <a:t>✔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926783" y="1870495"/>
            <a:ext cx="286821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 Regular" charset="0"/>
                <a:ea typeface="Calibri Regular" charset="0"/>
                <a:cs typeface="Calibri Regular" charset="0"/>
              </a:rPr>
              <a:t>✔</a:t>
            </a:r>
          </a:p>
        </p:txBody>
      </p:sp>
      <p:sp>
        <p:nvSpPr>
          <p:cNvPr id="99" name="Notched Right Arrow 98"/>
          <p:cNvSpPr/>
          <p:nvPr/>
        </p:nvSpPr>
        <p:spPr>
          <a:xfrm rot="192280">
            <a:off x="7978118" y="3625399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220115" y="6056782"/>
            <a:ext cx="3663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150" dirty="0">
                <a:latin typeface="Calibri Regular" charset="0"/>
                <a:ea typeface="Calibri Regular" charset="0"/>
                <a:cs typeface="Calibri Regular" charset="0"/>
              </a:rPr>
              <a:t>(</a:t>
            </a:r>
            <a:r>
              <a:rPr lang="en-US" spc="-150" dirty="0" err="1">
                <a:latin typeface="Calibri Regular" charset="0"/>
                <a:ea typeface="Calibri Regular" charset="0"/>
                <a:cs typeface="Calibri Regular" charset="0"/>
              </a:rPr>
              <a:t>Ack’s</a:t>
            </a:r>
            <a:r>
              <a:rPr lang="en-US" spc="-150" dirty="0">
                <a:latin typeface="Calibri Regular" charset="0"/>
                <a:ea typeface="Calibri Regular" charset="0"/>
                <a:cs typeface="Calibri Regular" charset="0"/>
              </a:rPr>
              <a:t> to self not shown 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>
                <a:ea typeface="Calibri Regular" charset="0"/>
                <a:cs typeface="Calibri Regular" charset="0"/>
              </a:rPr>
              <a:pPr>
                <a:defRPr/>
              </a:pPr>
              <a:t>9</a:t>
            </a:fld>
            <a:endParaRPr lang="en-US" dirty="0">
              <a:ea typeface="Calibri Regular" charset="0"/>
              <a:cs typeface="Calibri Regular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97171" y="4041923"/>
            <a:ext cx="3073286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 Regular" charset="0"/>
                <a:ea typeface="Calibri Regular" charset="0"/>
                <a:cs typeface="Calibri Regular" charset="0"/>
              </a:rPr>
              <a:t>✘  P2 processes %</a:t>
            </a:r>
          </a:p>
        </p:txBody>
      </p:sp>
      <p:sp>
        <p:nvSpPr>
          <p:cNvPr id="50" name="Notched Right Arrow 49"/>
          <p:cNvSpPr/>
          <p:nvPr/>
        </p:nvSpPr>
        <p:spPr>
          <a:xfrm rot="16200000">
            <a:off x="6357116" y="2225577"/>
            <a:ext cx="593529" cy="467751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58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 animBg="1"/>
      <p:bldP spid="40" grpId="0" animBg="1"/>
      <p:bldP spid="57" grpId="0" animBg="1"/>
      <p:bldP spid="88" grpId="0" animBg="1"/>
      <p:bldP spid="95" grpId="0" animBg="1"/>
      <p:bldP spid="97" grpId="0" animBg="1"/>
      <p:bldP spid="98" grpId="0" animBg="1"/>
      <p:bldP spid="98" grpId="1" animBg="1"/>
      <p:bldP spid="99" grpId="0" animBg="1"/>
      <p:bldP spid="59" grpId="0" animBg="1"/>
      <p:bldP spid="5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4720</TotalTime>
  <Words>1510</Words>
  <Application>Microsoft Office PowerPoint</Application>
  <PresentationFormat>Widescreen</PresentationFormat>
  <Paragraphs>396</Paragraphs>
  <Slides>32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Concurrency</vt:lpstr>
      <vt:lpstr>Distributed Systems, What?</vt:lpstr>
      <vt:lpstr>Motivation: Multi-site database replication</vt:lpstr>
      <vt:lpstr>The consequences of concurrent updates</vt:lpstr>
      <vt:lpstr>Lamport Timestamps: Ordering all events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Lamport Clocks Review</vt:lpstr>
      <vt:lpstr>Lamport Clocks and causality</vt:lpstr>
      <vt:lpstr>Vector clock: Introduction</vt:lpstr>
      <vt:lpstr>Vector clock: Update rules</vt:lpstr>
      <vt:lpstr>Vector clock: Example</vt:lpstr>
      <vt:lpstr>Comparing vector timestamps</vt:lpstr>
      <vt:lpstr>Vector clocks capture causality</vt:lpstr>
      <vt:lpstr>Vector Clocks &amp; Causality</vt:lpstr>
      <vt:lpstr>PowerPoint Presentation</vt:lpstr>
      <vt:lpstr>Motivation: Distributed discussion board</vt:lpstr>
      <vt:lpstr>Distributed discussion board</vt:lpstr>
      <vt:lpstr>Lamport Clock-based discussion board</vt:lpstr>
      <vt:lpstr>Lamport Clock-based discussion board</vt:lpstr>
      <vt:lpstr>Lamport Clock-based discussion board</vt:lpstr>
      <vt:lpstr>Lamport Clock-based discussion board</vt:lpstr>
      <vt:lpstr>VC application: Causally-ordered discussion board</vt:lpstr>
      <vt:lpstr>Making VC-based discussion board work?</vt:lpstr>
      <vt:lpstr>VC application: Causally-ordered discussion board</vt:lpstr>
      <vt:lpstr>Logical Time Day 2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Wyatt Andrew Lloyd</dc:creator>
  <cp:lastModifiedBy>Wyatt Andrew Lloyd</cp:lastModifiedBy>
  <cp:revision>106</cp:revision>
  <cp:lastPrinted>2020-10-19T03:10:03Z</cp:lastPrinted>
  <dcterms:created xsi:type="dcterms:W3CDTF">2020-09-14T18:00:01Z</dcterms:created>
  <dcterms:modified xsi:type="dcterms:W3CDTF">2022-11-08T14:44:55Z</dcterms:modified>
</cp:coreProperties>
</file>